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9"/>
  </p:notesMasterIdLst>
  <p:handoutMasterIdLst>
    <p:handoutMasterId r:id="rId40"/>
  </p:handoutMasterIdLst>
  <p:sldIdLst>
    <p:sldId id="256" r:id="rId3"/>
    <p:sldId id="258" r:id="rId4"/>
    <p:sldId id="257"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5" r:id="rId21"/>
    <p:sldId id="274" r:id="rId22"/>
    <p:sldId id="276" r:id="rId23"/>
    <p:sldId id="278" r:id="rId24"/>
    <p:sldId id="277" r:id="rId25"/>
    <p:sldId id="279" r:id="rId26"/>
    <p:sldId id="282" r:id="rId27"/>
    <p:sldId id="355" r:id="rId28"/>
    <p:sldId id="281" r:id="rId29"/>
    <p:sldId id="283" r:id="rId30"/>
    <p:sldId id="284" r:id="rId31"/>
    <p:sldId id="285" r:id="rId32"/>
    <p:sldId id="286" r:id="rId33"/>
    <p:sldId id="287" r:id="rId34"/>
    <p:sldId id="288" r:id="rId35"/>
    <p:sldId id="289" r:id="rId36"/>
    <p:sldId id="354" r:id="rId37"/>
    <p:sldId id="356" r:id="rId38"/>
  </p:sldIdLst>
  <p:sldSz cx="12192000" cy="6858000"/>
  <p:notesSz cx="7004050" cy="9290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Rg st="1" end="36"/>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9EF"/>
    <a:srgbClr val="F1AB00"/>
    <a:srgbClr val="F1F9F1"/>
    <a:srgbClr val="337F31"/>
    <a:srgbClr val="408442"/>
    <a:srgbClr val="4CB749"/>
    <a:srgbClr val="314D89"/>
    <a:srgbClr val="005595"/>
    <a:srgbClr val="A33100"/>
    <a:srgbClr val="F2F4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18" autoAdjust="0"/>
    <p:restoredTop sz="94660"/>
  </p:normalViewPr>
  <p:slideViewPr>
    <p:cSldViewPr snapToGrid="0">
      <p:cViewPr varScale="1">
        <p:scale>
          <a:sx n="114" d="100"/>
          <a:sy n="114" d="100"/>
        </p:scale>
        <p:origin x="200" y="216"/>
      </p:cViewPr>
      <p:guideLst/>
    </p:cSldViewPr>
  </p:slideViewPr>
  <p:notesTextViewPr>
    <p:cViewPr>
      <p:scale>
        <a:sx n="1" d="1"/>
        <a:sy n="1" d="1"/>
      </p:scale>
      <p:origin x="0" y="0"/>
    </p:cViewPr>
  </p:notesTextViewPr>
  <p:notesViewPr>
    <p:cSldViewPr snapToGrid="0">
      <p:cViewPr varScale="1">
        <p:scale>
          <a:sx n="58" d="100"/>
          <a:sy n="58" d="100"/>
        </p:scale>
        <p:origin x="3288"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728E47-BD77-47CA-BB01-2760EB5EE9C2}"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4F18687B-52A3-4BA6-BCCF-67B728BC5F13}">
      <dgm:prSet/>
      <dgm:spPr/>
      <dgm:t>
        <a:bodyPr/>
        <a:lstStyle/>
        <a:p>
          <a:r>
            <a:rPr lang="en-US" dirty="0"/>
            <a:t>Get an independent home inspection</a:t>
          </a:r>
        </a:p>
      </dgm:t>
    </dgm:pt>
    <dgm:pt modelId="{4DAFE2FB-3FD4-4DF1-9A13-6CEEA45164E1}" type="parTrans" cxnId="{86F2DD86-B7B8-4679-8D2C-B6C3C5017CB9}">
      <dgm:prSet/>
      <dgm:spPr/>
      <dgm:t>
        <a:bodyPr/>
        <a:lstStyle/>
        <a:p>
          <a:endParaRPr lang="en-US"/>
        </a:p>
      </dgm:t>
    </dgm:pt>
    <dgm:pt modelId="{2E4599D6-01DD-4DAA-8DB6-64AE0FE4E9C9}" type="sibTrans" cxnId="{86F2DD86-B7B8-4679-8D2C-B6C3C5017CB9}">
      <dgm:prSet/>
      <dgm:spPr/>
      <dgm:t>
        <a:bodyPr/>
        <a:lstStyle/>
        <a:p>
          <a:endParaRPr lang="en-US"/>
        </a:p>
      </dgm:t>
    </dgm:pt>
    <dgm:pt modelId="{8F52C1B4-E6F9-4678-AD47-51701F745829}">
      <dgm:prSet/>
      <dgm:spPr/>
      <dgm:t>
        <a:bodyPr/>
        <a:lstStyle/>
        <a:p>
          <a:r>
            <a:rPr lang="en-US" dirty="0"/>
            <a:t>Look carefully at seller’s disclosure  </a:t>
          </a:r>
        </a:p>
      </dgm:t>
    </dgm:pt>
    <dgm:pt modelId="{D736B14F-16CE-4974-8046-7034C02D46E7}" type="parTrans" cxnId="{C46D4DEF-4EF0-42F6-9F8A-95AE4033D37F}">
      <dgm:prSet/>
      <dgm:spPr/>
      <dgm:t>
        <a:bodyPr/>
        <a:lstStyle/>
        <a:p>
          <a:endParaRPr lang="en-US"/>
        </a:p>
      </dgm:t>
    </dgm:pt>
    <dgm:pt modelId="{E4D40EA2-F4F5-44B5-9BC4-F9389515BB6B}" type="sibTrans" cxnId="{C46D4DEF-4EF0-42F6-9F8A-95AE4033D37F}">
      <dgm:prSet/>
      <dgm:spPr/>
      <dgm:t>
        <a:bodyPr/>
        <a:lstStyle/>
        <a:p>
          <a:endParaRPr lang="en-US"/>
        </a:p>
      </dgm:t>
    </dgm:pt>
    <dgm:pt modelId="{04F0611C-7DCD-40B4-BB60-B9BAFD7514EF}">
      <dgm:prSet/>
      <dgm:spPr/>
      <dgm:t>
        <a:bodyPr/>
        <a:lstStyle/>
        <a:p>
          <a:r>
            <a:rPr lang="en-US" dirty="0"/>
            <a:t>Drive by at all hours</a:t>
          </a:r>
        </a:p>
      </dgm:t>
    </dgm:pt>
    <dgm:pt modelId="{671988C4-F0F8-4430-A659-2125783C4825}" type="parTrans" cxnId="{DC18C004-00B0-4203-9558-47C0D15A18EF}">
      <dgm:prSet/>
      <dgm:spPr/>
      <dgm:t>
        <a:bodyPr/>
        <a:lstStyle/>
        <a:p>
          <a:endParaRPr lang="en-US"/>
        </a:p>
      </dgm:t>
    </dgm:pt>
    <dgm:pt modelId="{2C671FB7-D3FA-45EC-A910-91482AF0FE80}" type="sibTrans" cxnId="{DC18C004-00B0-4203-9558-47C0D15A18EF}">
      <dgm:prSet/>
      <dgm:spPr/>
      <dgm:t>
        <a:bodyPr/>
        <a:lstStyle/>
        <a:p>
          <a:endParaRPr lang="en-US"/>
        </a:p>
      </dgm:t>
    </dgm:pt>
    <dgm:pt modelId="{DD553253-1AC6-4862-9A37-E884BE9DAF97}">
      <dgm:prSet/>
      <dgm:spPr/>
      <dgm:t>
        <a:bodyPr/>
        <a:lstStyle/>
        <a:p>
          <a:r>
            <a:rPr lang="en-US" dirty="0"/>
            <a:t>Ask neighbors</a:t>
          </a:r>
        </a:p>
      </dgm:t>
    </dgm:pt>
    <dgm:pt modelId="{A600B2A1-452B-4805-9781-916BF729EDC5}" type="parTrans" cxnId="{77F3DA3D-A85C-41EA-9CD8-CF2573DDFE56}">
      <dgm:prSet/>
      <dgm:spPr/>
      <dgm:t>
        <a:bodyPr/>
        <a:lstStyle/>
        <a:p>
          <a:endParaRPr lang="en-US"/>
        </a:p>
      </dgm:t>
    </dgm:pt>
    <dgm:pt modelId="{345153D4-8C84-4046-A492-E821CD6CC9F9}" type="sibTrans" cxnId="{77F3DA3D-A85C-41EA-9CD8-CF2573DDFE56}">
      <dgm:prSet/>
      <dgm:spPr/>
      <dgm:t>
        <a:bodyPr/>
        <a:lstStyle/>
        <a:p>
          <a:endParaRPr lang="en-US"/>
        </a:p>
      </dgm:t>
    </dgm:pt>
    <dgm:pt modelId="{B5D6D10B-4F53-44EA-B0AE-3A9E13F2A2BA}">
      <dgm:prSet/>
      <dgm:spPr/>
      <dgm:t>
        <a:bodyPr/>
        <a:lstStyle/>
        <a:p>
          <a:r>
            <a:rPr lang="en-US" dirty="0"/>
            <a:t>Look when it rains</a:t>
          </a:r>
        </a:p>
      </dgm:t>
    </dgm:pt>
    <dgm:pt modelId="{8BE8EBCA-5787-4820-9107-FCB1F2ED6069}" type="parTrans" cxnId="{96702AFD-D473-4432-AB5E-357C6F9559F3}">
      <dgm:prSet/>
      <dgm:spPr/>
      <dgm:t>
        <a:bodyPr/>
        <a:lstStyle/>
        <a:p>
          <a:endParaRPr lang="en-US"/>
        </a:p>
      </dgm:t>
    </dgm:pt>
    <dgm:pt modelId="{5B561AC1-15BA-44DF-9933-3F8DF03E4826}" type="sibTrans" cxnId="{96702AFD-D473-4432-AB5E-357C6F9559F3}">
      <dgm:prSet/>
      <dgm:spPr/>
      <dgm:t>
        <a:bodyPr/>
        <a:lstStyle/>
        <a:p>
          <a:endParaRPr lang="en-US"/>
        </a:p>
      </dgm:t>
    </dgm:pt>
    <dgm:pt modelId="{84628C24-1F28-439E-8855-E61FA292E3C7}">
      <dgm:prSet/>
      <dgm:spPr/>
      <dgm:t>
        <a:bodyPr/>
        <a:lstStyle/>
        <a:p>
          <a:r>
            <a:rPr lang="en-US" dirty="0"/>
            <a:t>Inspector's top 10 list (in handbook)</a:t>
          </a:r>
        </a:p>
      </dgm:t>
    </dgm:pt>
    <dgm:pt modelId="{B26C0038-5EDC-4925-88B3-75FB514D82D1}" type="parTrans" cxnId="{34B1597C-7F12-484C-8191-316B842F5A7A}">
      <dgm:prSet/>
      <dgm:spPr/>
      <dgm:t>
        <a:bodyPr/>
        <a:lstStyle/>
        <a:p>
          <a:endParaRPr lang="en-US"/>
        </a:p>
      </dgm:t>
    </dgm:pt>
    <dgm:pt modelId="{21687ECE-104A-4522-AB45-2197D6289E2A}" type="sibTrans" cxnId="{34B1597C-7F12-484C-8191-316B842F5A7A}">
      <dgm:prSet/>
      <dgm:spPr/>
      <dgm:t>
        <a:bodyPr/>
        <a:lstStyle/>
        <a:p>
          <a:endParaRPr lang="en-US"/>
        </a:p>
      </dgm:t>
    </dgm:pt>
    <dgm:pt modelId="{5773F731-8365-4A77-B659-37092C550DEE}">
      <dgm:prSet/>
      <dgm:spPr/>
      <dgm:t>
        <a:bodyPr/>
        <a:lstStyle/>
        <a:p>
          <a:r>
            <a:rPr lang="en-US" dirty="0"/>
            <a:t>Get information but also trust your instincts</a:t>
          </a:r>
        </a:p>
      </dgm:t>
    </dgm:pt>
    <dgm:pt modelId="{3EF6A5AB-B930-4EC5-8E02-63E4B6CACB9D}" type="parTrans" cxnId="{6AC18D98-E51B-44E3-AE6B-1C5C4F871F4D}">
      <dgm:prSet/>
      <dgm:spPr/>
      <dgm:t>
        <a:bodyPr/>
        <a:lstStyle/>
        <a:p>
          <a:endParaRPr lang="en-US"/>
        </a:p>
      </dgm:t>
    </dgm:pt>
    <dgm:pt modelId="{B6D3F7E5-BDD7-4EFA-B626-C98FD2ACD7F4}" type="sibTrans" cxnId="{6AC18D98-E51B-44E3-AE6B-1C5C4F871F4D}">
      <dgm:prSet/>
      <dgm:spPr/>
      <dgm:t>
        <a:bodyPr/>
        <a:lstStyle/>
        <a:p>
          <a:endParaRPr lang="en-US"/>
        </a:p>
      </dgm:t>
    </dgm:pt>
    <dgm:pt modelId="{4C45C8F0-CA14-43BD-8BD2-37D6B58F14E5}" type="pres">
      <dgm:prSet presAssocID="{EB728E47-BD77-47CA-BB01-2760EB5EE9C2}" presName="diagram" presStyleCnt="0">
        <dgm:presLayoutVars>
          <dgm:dir/>
          <dgm:resizeHandles val="exact"/>
        </dgm:presLayoutVars>
      </dgm:prSet>
      <dgm:spPr/>
    </dgm:pt>
    <dgm:pt modelId="{94F4DD4E-35D2-4591-AA2E-D3EF34168FBF}" type="pres">
      <dgm:prSet presAssocID="{4F18687B-52A3-4BA6-BCCF-67B728BC5F13}" presName="node" presStyleLbl="node1" presStyleIdx="0" presStyleCnt="7">
        <dgm:presLayoutVars>
          <dgm:bulletEnabled val="1"/>
        </dgm:presLayoutVars>
      </dgm:prSet>
      <dgm:spPr/>
    </dgm:pt>
    <dgm:pt modelId="{F172BA02-7B87-46E8-9F68-3D56A0968503}" type="pres">
      <dgm:prSet presAssocID="{2E4599D6-01DD-4DAA-8DB6-64AE0FE4E9C9}" presName="sibTrans" presStyleCnt="0"/>
      <dgm:spPr/>
    </dgm:pt>
    <dgm:pt modelId="{1CF5C8B1-569F-4B82-B7C0-9162C063EE25}" type="pres">
      <dgm:prSet presAssocID="{8F52C1B4-E6F9-4678-AD47-51701F745829}" presName="node" presStyleLbl="node1" presStyleIdx="1" presStyleCnt="7">
        <dgm:presLayoutVars>
          <dgm:bulletEnabled val="1"/>
        </dgm:presLayoutVars>
      </dgm:prSet>
      <dgm:spPr/>
    </dgm:pt>
    <dgm:pt modelId="{ED44A72E-4F6B-48E3-B8F1-8542B8BD59F5}" type="pres">
      <dgm:prSet presAssocID="{E4D40EA2-F4F5-44B5-9BC4-F9389515BB6B}" presName="sibTrans" presStyleCnt="0"/>
      <dgm:spPr/>
    </dgm:pt>
    <dgm:pt modelId="{2A3A1FAF-E880-4BBF-809F-2E3A54FB357B}" type="pres">
      <dgm:prSet presAssocID="{04F0611C-7DCD-40B4-BB60-B9BAFD7514EF}" presName="node" presStyleLbl="node1" presStyleIdx="2" presStyleCnt="7">
        <dgm:presLayoutVars>
          <dgm:bulletEnabled val="1"/>
        </dgm:presLayoutVars>
      </dgm:prSet>
      <dgm:spPr/>
    </dgm:pt>
    <dgm:pt modelId="{0689A92C-EF86-4121-BAE8-8E9B2FBFC71E}" type="pres">
      <dgm:prSet presAssocID="{2C671FB7-D3FA-45EC-A910-91482AF0FE80}" presName="sibTrans" presStyleCnt="0"/>
      <dgm:spPr/>
    </dgm:pt>
    <dgm:pt modelId="{79C1A43B-D2CA-4F31-9977-82FD4D5752C5}" type="pres">
      <dgm:prSet presAssocID="{DD553253-1AC6-4862-9A37-E884BE9DAF97}" presName="node" presStyleLbl="node1" presStyleIdx="3" presStyleCnt="7">
        <dgm:presLayoutVars>
          <dgm:bulletEnabled val="1"/>
        </dgm:presLayoutVars>
      </dgm:prSet>
      <dgm:spPr/>
    </dgm:pt>
    <dgm:pt modelId="{9F0D913B-A31D-4332-90AC-38A1B2FAB01C}" type="pres">
      <dgm:prSet presAssocID="{345153D4-8C84-4046-A492-E821CD6CC9F9}" presName="sibTrans" presStyleCnt="0"/>
      <dgm:spPr/>
    </dgm:pt>
    <dgm:pt modelId="{65A54E28-7D68-4BAE-B60B-C645C430C977}" type="pres">
      <dgm:prSet presAssocID="{B5D6D10B-4F53-44EA-B0AE-3A9E13F2A2BA}" presName="node" presStyleLbl="node1" presStyleIdx="4" presStyleCnt="7">
        <dgm:presLayoutVars>
          <dgm:bulletEnabled val="1"/>
        </dgm:presLayoutVars>
      </dgm:prSet>
      <dgm:spPr/>
    </dgm:pt>
    <dgm:pt modelId="{02EA1A86-DB2B-4BAD-864E-54B8B57B27FF}" type="pres">
      <dgm:prSet presAssocID="{5B561AC1-15BA-44DF-9933-3F8DF03E4826}" presName="sibTrans" presStyleCnt="0"/>
      <dgm:spPr/>
    </dgm:pt>
    <dgm:pt modelId="{358D3504-6C48-476B-8AC5-8D8289288ECC}" type="pres">
      <dgm:prSet presAssocID="{84628C24-1F28-439E-8855-E61FA292E3C7}" presName="node" presStyleLbl="node1" presStyleIdx="5" presStyleCnt="7">
        <dgm:presLayoutVars>
          <dgm:bulletEnabled val="1"/>
        </dgm:presLayoutVars>
      </dgm:prSet>
      <dgm:spPr/>
    </dgm:pt>
    <dgm:pt modelId="{F4D12D97-DECE-40B6-B4C7-37756F5E34AA}" type="pres">
      <dgm:prSet presAssocID="{21687ECE-104A-4522-AB45-2197D6289E2A}" presName="sibTrans" presStyleCnt="0"/>
      <dgm:spPr/>
    </dgm:pt>
    <dgm:pt modelId="{15704517-4814-4DB8-BEB3-E0EDA9B9D6D2}" type="pres">
      <dgm:prSet presAssocID="{5773F731-8365-4A77-B659-37092C550DEE}" presName="node" presStyleLbl="node1" presStyleIdx="6" presStyleCnt="7">
        <dgm:presLayoutVars>
          <dgm:bulletEnabled val="1"/>
        </dgm:presLayoutVars>
      </dgm:prSet>
      <dgm:spPr/>
    </dgm:pt>
  </dgm:ptLst>
  <dgm:cxnLst>
    <dgm:cxn modelId="{DC18C004-00B0-4203-9558-47C0D15A18EF}" srcId="{EB728E47-BD77-47CA-BB01-2760EB5EE9C2}" destId="{04F0611C-7DCD-40B4-BB60-B9BAFD7514EF}" srcOrd="2" destOrd="0" parTransId="{671988C4-F0F8-4430-A659-2125783C4825}" sibTransId="{2C671FB7-D3FA-45EC-A910-91482AF0FE80}"/>
    <dgm:cxn modelId="{DC111A18-5BEB-4CCD-9716-22931577C4DF}" type="presOf" srcId="{84628C24-1F28-439E-8855-E61FA292E3C7}" destId="{358D3504-6C48-476B-8AC5-8D8289288ECC}" srcOrd="0" destOrd="0" presId="urn:microsoft.com/office/officeart/2005/8/layout/default"/>
    <dgm:cxn modelId="{77F3DA3D-A85C-41EA-9CD8-CF2573DDFE56}" srcId="{EB728E47-BD77-47CA-BB01-2760EB5EE9C2}" destId="{DD553253-1AC6-4862-9A37-E884BE9DAF97}" srcOrd="3" destOrd="0" parTransId="{A600B2A1-452B-4805-9781-916BF729EDC5}" sibTransId="{345153D4-8C84-4046-A492-E821CD6CC9F9}"/>
    <dgm:cxn modelId="{2A31AC62-BFD2-46C6-B718-1FE60E84B8BE}" type="presOf" srcId="{DD553253-1AC6-4862-9A37-E884BE9DAF97}" destId="{79C1A43B-D2CA-4F31-9977-82FD4D5752C5}" srcOrd="0" destOrd="0" presId="urn:microsoft.com/office/officeart/2005/8/layout/default"/>
    <dgm:cxn modelId="{34B1597C-7F12-484C-8191-316B842F5A7A}" srcId="{EB728E47-BD77-47CA-BB01-2760EB5EE9C2}" destId="{84628C24-1F28-439E-8855-E61FA292E3C7}" srcOrd="5" destOrd="0" parTransId="{B26C0038-5EDC-4925-88B3-75FB514D82D1}" sibTransId="{21687ECE-104A-4522-AB45-2197D6289E2A}"/>
    <dgm:cxn modelId="{86F2DD86-B7B8-4679-8D2C-B6C3C5017CB9}" srcId="{EB728E47-BD77-47CA-BB01-2760EB5EE9C2}" destId="{4F18687B-52A3-4BA6-BCCF-67B728BC5F13}" srcOrd="0" destOrd="0" parTransId="{4DAFE2FB-3FD4-4DF1-9A13-6CEEA45164E1}" sibTransId="{2E4599D6-01DD-4DAA-8DB6-64AE0FE4E9C9}"/>
    <dgm:cxn modelId="{A3159D8B-A66B-4FD9-83C1-FEBC5B8C4FA7}" type="presOf" srcId="{04F0611C-7DCD-40B4-BB60-B9BAFD7514EF}" destId="{2A3A1FAF-E880-4BBF-809F-2E3A54FB357B}" srcOrd="0" destOrd="0" presId="urn:microsoft.com/office/officeart/2005/8/layout/default"/>
    <dgm:cxn modelId="{6AC18D98-E51B-44E3-AE6B-1C5C4F871F4D}" srcId="{EB728E47-BD77-47CA-BB01-2760EB5EE9C2}" destId="{5773F731-8365-4A77-B659-37092C550DEE}" srcOrd="6" destOrd="0" parTransId="{3EF6A5AB-B930-4EC5-8E02-63E4B6CACB9D}" sibTransId="{B6D3F7E5-BDD7-4EFA-B626-C98FD2ACD7F4}"/>
    <dgm:cxn modelId="{2A5D55C0-D0B7-4328-96EA-F6AE6BF9EA76}" type="presOf" srcId="{5773F731-8365-4A77-B659-37092C550DEE}" destId="{15704517-4814-4DB8-BEB3-E0EDA9B9D6D2}" srcOrd="0" destOrd="0" presId="urn:microsoft.com/office/officeart/2005/8/layout/default"/>
    <dgm:cxn modelId="{23F0E1C8-4509-4192-9DE8-0669CE199FCA}" type="presOf" srcId="{8F52C1B4-E6F9-4678-AD47-51701F745829}" destId="{1CF5C8B1-569F-4B82-B7C0-9162C063EE25}" srcOrd="0" destOrd="0" presId="urn:microsoft.com/office/officeart/2005/8/layout/default"/>
    <dgm:cxn modelId="{075D68D1-B7FE-473F-A43F-7CAF6D521998}" type="presOf" srcId="{EB728E47-BD77-47CA-BB01-2760EB5EE9C2}" destId="{4C45C8F0-CA14-43BD-8BD2-37D6B58F14E5}" srcOrd="0" destOrd="0" presId="urn:microsoft.com/office/officeart/2005/8/layout/default"/>
    <dgm:cxn modelId="{C46D4DEF-4EF0-42F6-9F8A-95AE4033D37F}" srcId="{EB728E47-BD77-47CA-BB01-2760EB5EE9C2}" destId="{8F52C1B4-E6F9-4678-AD47-51701F745829}" srcOrd="1" destOrd="0" parTransId="{D736B14F-16CE-4974-8046-7034C02D46E7}" sibTransId="{E4D40EA2-F4F5-44B5-9BC4-F9389515BB6B}"/>
    <dgm:cxn modelId="{96ADAFF7-6728-41F0-9433-1ED4478303D7}" type="presOf" srcId="{B5D6D10B-4F53-44EA-B0AE-3A9E13F2A2BA}" destId="{65A54E28-7D68-4BAE-B60B-C645C430C977}" srcOrd="0" destOrd="0" presId="urn:microsoft.com/office/officeart/2005/8/layout/default"/>
    <dgm:cxn modelId="{2125BFFA-4319-4532-9A20-D3D34B1847A2}" type="presOf" srcId="{4F18687B-52A3-4BA6-BCCF-67B728BC5F13}" destId="{94F4DD4E-35D2-4591-AA2E-D3EF34168FBF}" srcOrd="0" destOrd="0" presId="urn:microsoft.com/office/officeart/2005/8/layout/default"/>
    <dgm:cxn modelId="{96702AFD-D473-4432-AB5E-357C6F9559F3}" srcId="{EB728E47-BD77-47CA-BB01-2760EB5EE9C2}" destId="{B5D6D10B-4F53-44EA-B0AE-3A9E13F2A2BA}" srcOrd="4" destOrd="0" parTransId="{8BE8EBCA-5787-4820-9107-FCB1F2ED6069}" sibTransId="{5B561AC1-15BA-44DF-9933-3F8DF03E4826}"/>
    <dgm:cxn modelId="{9DBE85B1-0E28-499B-B0FF-487B3E430AF3}" type="presParOf" srcId="{4C45C8F0-CA14-43BD-8BD2-37D6B58F14E5}" destId="{94F4DD4E-35D2-4591-AA2E-D3EF34168FBF}" srcOrd="0" destOrd="0" presId="urn:microsoft.com/office/officeart/2005/8/layout/default"/>
    <dgm:cxn modelId="{14EF931C-6213-41CC-9FCF-D90B2CF0A17C}" type="presParOf" srcId="{4C45C8F0-CA14-43BD-8BD2-37D6B58F14E5}" destId="{F172BA02-7B87-46E8-9F68-3D56A0968503}" srcOrd="1" destOrd="0" presId="urn:microsoft.com/office/officeart/2005/8/layout/default"/>
    <dgm:cxn modelId="{8B4CD921-1667-4CCB-BFFD-FEE48336348E}" type="presParOf" srcId="{4C45C8F0-CA14-43BD-8BD2-37D6B58F14E5}" destId="{1CF5C8B1-569F-4B82-B7C0-9162C063EE25}" srcOrd="2" destOrd="0" presId="urn:microsoft.com/office/officeart/2005/8/layout/default"/>
    <dgm:cxn modelId="{26B82362-4359-4822-84F2-AB3C0481C0B0}" type="presParOf" srcId="{4C45C8F0-CA14-43BD-8BD2-37D6B58F14E5}" destId="{ED44A72E-4F6B-48E3-B8F1-8542B8BD59F5}" srcOrd="3" destOrd="0" presId="urn:microsoft.com/office/officeart/2005/8/layout/default"/>
    <dgm:cxn modelId="{936997A9-CE23-45D2-A11B-3AF5DC04BE99}" type="presParOf" srcId="{4C45C8F0-CA14-43BD-8BD2-37D6B58F14E5}" destId="{2A3A1FAF-E880-4BBF-809F-2E3A54FB357B}" srcOrd="4" destOrd="0" presId="urn:microsoft.com/office/officeart/2005/8/layout/default"/>
    <dgm:cxn modelId="{E478D050-75B7-4236-8DE6-026F5F3E03D6}" type="presParOf" srcId="{4C45C8F0-CA14-43BD-8BD2-37D6B58F14E5}" destId="{0689A92C-EF86-4121-BAE8-8E9B2FBFC71E}" srcOrd="5" destOrd="0" presId="urn:microsoft.com/office/officeart/2005/8/layout/default"/>
    <dgm:cxn modelId="{5E6B92CE-1EB9-4F60-B12E-532E7861E653}" type="presParOf" srcId="{4C45C8F0-CA14-43BD-8BD2-37D6B58F14E5}" destId="{79C1A43B-D2CA-4F31-9977-82FD4D5752C5}" srcOrd="6" destOrd="0" presId="urn:microsoft.com/office/officeart/2005/8/layout/default"/>
    <dgm:cxn modelId="{46D488AA-34E0-44E2-9343-E38200205E92}" type="presParOf" srcId="{4C45C8F0-CA14-43BD-8BD2-37D6B58F14E5}" destId="{9F0D913B-A31D-4332-90AC-38A1B2FAB01C}" srcOrd="7" destOrd="0" presId="urn:microsoft.com/office/officeart/2005/8/layout/default"/>
    <dgm:cxn modelId="{8EE514A9-C6E0-4D7C-BD3A-7D34855E2EBD}" type="presParOf" srcId="{4C45C8F0-CA14-43BD-8BD2-37D6B58F14E5}" destId="{65A54E28-7D68-4BAE-B60B-C645C430C977}" srcOrd="8" destOrd="0" presId="urn:microsoft.com/office/officeart/2005/8/layout/default"/>
    <dgm:cxn modelId="{51C3078E-DF2E-4311-B6CC-FBAE66723B2A}" type="presParOf" srcId="{4C45C8F0-CA14-43BD-8BD2-37D6B58F14E5}" destId="{02EA1A86-DB2B-4BAD-864E-54B8B57B27FF}" srcOrd="9" destOrd="0" presId="urn:microsoft.com/office/officeart/2005/8/layout/default"/>
    <dgm:cxn modelId="{0C0E7AC2-806A-4EBB-A4FE-9677E12E1BC9}" type="presParOf" srcId="{4C45C8F0-CA14-43BD-8BD2-37D6B58F14E5}" destId="{358D3504-6C48-476B-8AC5-8D8289288ECC}" srcOrd="10" destOrd="0" presId="urn:microsoft.com/office/officeart/2005/8/layout/default"/>
    <dgm:cxn modelId="{8ED82772-CBFB-4A27-9C2B-C1F0C60DD823}" type="presParOf" srcId="{4C45C8F0-CA14-43BD-8BD2-37D6B58F14E5}" destId="{F4D12D97-DECE-40B6-B4C7-37756F5E34AA}" srcOrd="11" destOrd="0" presId="urn:microsoft.com/office/officeart/2005/8/layout/default"/>
    <dgm:cxn modelId="{02509A79-DD7A-40EA-BE82-6B45BDD2B20A}" type="presParOf" srcId="{4C45C8F0-CA14-43BD-8BD2-37D6B58F14E5}" destId="{15704517-4814-4DB8-BEB3-E0EDA9B9D6D2}"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4DD4E-35D2-4591-AA2E-D3EF34168FBF}">
      <dsp:nvSpPr>
        <dsp:cNvPr id="0" name=""/>
        <dsp:cNvSpPr/>
      </dsp:nvSpPr>
      <dsp:spPr>
        <a:xfrm>
          <a:off x="3070" y="445324"/>
          <a:ext cx="2436221" cy="1461732"/>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Get an independent home inspection</a:t>
          </a:r>
        </a:p>
      </dsp:txBody>
      <dsp:txXfrm>
        <a:off x="3070" y="445324"/>
        <a:ext cx="2436221" cy="1461732"/>
      </dsp:txXfrm>
    </dsp:sp>
    <dsp:sp modelId="{1CF5C8B1-569F-4B82-B7C0-9162C063EE25}">
      <dsp:nvSpPr>
        <dsp:cNvPr id="0" name=""/>
        <dsp:cNvSpPr/>
      </dsp:nvSpPr>
      <dsp:spPr>
        <a:xfrm>
          <a:off x="2682914" y="445324"/>
          <a:ext cx="2436221" cy="1461732"/>
        </a:xfrm>
        <a:prstGeom prst="rect">
          <a:avLst/>
        </a:prstGeom>
        <a:solidFill>
          <a:schemeClr val="accent5">
            <a:hueOff val="-217985"/>
            <a:satOff val="-4592"/>
            <a:lumOff val="-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Look carefully at seller’s disclosure  </a:t>
          </a:r>
        </a:p>
      </dsp:txBody>
      <dsp:txXfrm>
        <a:off x="2682914" y="445324"/>
        <a:ext cx="2436221" cy="1461732"/>
      </dsp:txXfrm>
    </dsp:sp>
    <dsp:sp modelId="{2A3A1FAF-E880-4BBF-809F-2E3A54FB357B}">
      <dsp:nvSpPr>
        <dsp:cNvPr id="0" name=""/>
        <dsp:cNvSpPr/>
      </dsp:nvSpPr>
      <dsp:spPr>
        <a:xfrm>
          <a:off x="5362757" y="445324"/>
          <a:ext cx="2436221" cy="1461732"/>
        </a:xfrm>
        <a:prstGeom prst="rect">
          <a:avLst/>
        </a:prstGeom>
        <a:solidFill>
          <a:schemeClr val="accent5">
            <a:hueOff val="-435969"/>
            <a:satOff val="-9184"/>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Drive by at all hours</a:t>
          </a:r>
        </a:p>
      </dsp:txBody>
      <dsp:txXfrm>
        <a:off x="5362757" y="445324"/>
        <a:ext cx="2436221" cy="1461732"/>
      </dsp:txXfrm>
    </dsp:sp>
    <dsp:sp modelId="{79C1A43B-D2CA-4F31-9977-82FD4D5752C5}">
      <dsp:nvSpPr>
        <dsp:cNvPr id="0" name=""/>
        <dsp:cNvSpPr/>
      </dsp:nvSpPr>
      <dsp:spPr>
        <a:xfrm>
          <a:off x="8042600" y="445324"/>
          <a:ext cx="2436221" cy="1461732"/>
        </a:xfrm>
        <a:prstGeom prst="rect">
          <a:avLst/>
        </a:prstGeom>
        <a:solidFill>
          <a:schemeClr val="accent5">
            <a:hueOff val="-653954"/>
            <a:satOff val="-13777"/>
            <a:lumOff val="-2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Ask neighbors</a:t>
          </a:r>
        </a:p>
      </dsp:txBody>
      <dsp:txXfrm>
        <a:off x="8042600" y="445324"/>
        <a:ext cx="2436221" cy="1461732"/>
      </dsp:txXfrm>
    </dsp:sp>
    <dsp:sp modelId="{65A54E28-7D68-4BAE-B60B-C645C430C977}">
      <dsp:nvSpPr>
        <dsp:cNvPr id="0" name=""/>
        <dsp:cNvSpPr/>
      </dsp:nvSpPr>
      <dsp:spPr>
        <a:xfrm>
          <a:off x="1342992" y="2150679"/>
          <a:ext cx="2436221" cy="1461732"/>
        </a:xfrm>
        <a:prstGeom prst="rect">
          <a:avLst/>
        </a:prstGeom>
        <a:solidFill>
          <a:schemeClr val="accent5">
            <a:hueOff val="-871938"/>
            <a:satOff val="-18369"/>
            <a:lumOff val="-352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Look when it rains</a:t>
          </a:r>
        </a:p>
      </dsp:txBody>
      <dsp:txXfrm>
        <a:off x="1342992" y="2150679"/>
        <a:ext cx="2436221" cy="1461732"/>
      </dsp:txXfrm>
    </dsp:sp>
    <dsp:sp modelId="{358D3504-6C48-476B-8AC5-8D8289288ECC}">
      <dsp:nvSpPr>
        <dsp:cNvPr id="0" name=""/>
        <dsp:cNvSpPr/>
      </dsp:nvSpPr>
      <dsp:spPr>
        <a:xfrm>
          <a:off x="4022835" y="2150679"/>
          <a:ext cx="2436221" cy="1461732"/>
        </a:xfrm>
        <a:prstGeom prst="rect">
          <a:avLst/>
        </a:prstGeom>
        <a:solidFill>
          <a:schemeClr val="accent5">
            <a:hueOff val="-1089923"/>
            <a:satOff val="-22961"/>
            <a:lumOff val="-44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Inspector's top 10 list (in handbook)</a:t>
          </a:r>
        </a:p>
      </dsp:txBody>
      <dsp:txXfrm>
        <a:off x="4022835" y="2150679"/>
        <a:ext cx="2436221" cy="1461732"/>
      </dsp:txXfrm>
    </dsp:sp>
    <dsp:sp modelId="{15704517-4814-4DB8-BEB3-E0EDA9B9D6D2}">
      <dsp:nvSpPr>
        <dsp:cNvPr id="0" name=""/>
        <dsp:cNvSpPr/>
      </dsp:nvSpPr>
      <dsp:spPr>
        <a:xfrm>
          <a:off x="6702679" y="2150679"/>
          <a:ext cx="2436221" cy="1461732"/>
        </a:xfrm>
        <a:prstGeom prst="rect">
          <a:avLst/>
        </a:prstGeom>
        <a:solidFill>
          <a:schemeClr val="accent5">
            <a:hueOff val="-1307907"/>
            <a:satOff val="-27553"/>
            <a:lumOff val="-529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Get information but also trust your instincts</a:t>
          </a:r>
        </a:p>
      </dsp:txBody>
      <dsp:txXfrm>
        <a:off x="6702679" y="2150679"/>
        <a:ext cx="2436221" cy="146173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F99AB0-6BB1-41B1-B09A-E18F9FBA154E}"/>
              </a:ext>
            </a:extLst>
          </p:cNvPr>
          <p:cNvSpPr>
            <a:spLocks noGrp="1"/>
          </p:cNvSpPr>
          <p:nvPr>
            <p:ph type="hdr" sz="quarter"/>
          </p:nvPr>
        </p:nvSpPr>
        <p:spPr>
          <a:xfrm>
            <a:off x="1" y="0"/>
            <a:ext cx="3035723" cy="466407"/>
          </a:xfrm>
          <a:prstGeom prst="rect">
            <a:avLst/>
          </a:prstGeom>
        </p:spPr>
        <p:txBody>
          <a:bodyPr vert="horz" lIns="91354" tIns="45677" rIns="91354" bIns="45677" rtlCol="0"/>
          <a:lstStyle>
            <a:lvl1pPr algn="l">
              <a:defRPr sz="1200"/>
            </a:lvl1pPr>
          </a:lstStyle>
          <a:p>
            <a:endParaRPr lang="en-US"/>
          </a:p>
        </p:txBody>
      </p:sp>
      <p:sp>
        <p:nvSpPr>
          <p:cNvPr id="3" name="Date Placeholder 2">
            <a:extLst>
              <a:ext uri="{FF2B5EF4-FFF2-40B4-BE49-F238E27FC236}">
                <a16:creationId xmlns:a16="http://schemas.microsoft.com/office/drawing/2014/main" id="{4416A68F-64E6-4E97-A057-2E80BC28B290}"/>
              </a:ext>
            </a:extLst>
          </p:cNvPr>
          <p:cNvSpPr>
            <a:spLocks noGrp="1"/>
          </p:cNvSpPr>
          <p:nvPr>
            <p:ph type="dt" sz="quarter" idx="1"/>
          </p:nvPr>
        </p:nvSpPr>
        <p:spPr>
          <a:xfrm>
            <a:off x="3966743" y="0"/>
            <a:ext cx="3035723" cy="466407"/>
          </a:xfrm>
          <a:prstGeom prst="rect">
            <a:avLst/>
          </a:prstGeom>
        </p:spPr>
        <p:txBody>
          <a:bodyPr vert="horz" lIns="91354" tIns="45677" rIns="91354" bIns="45677" rtlCol="0"/>
          <a:lstStyle>
            <a:lvl1pPr algn="r">
              <a:defRPr sz="1200"/>
            </a:lvl1pPr>
          </a:lstStyle>
          <a:p>
            <a:fld id="{178CD071-C8A2-4FE3-8B8B-110AA83E7809}" type="datetime1">
              <a:rPr lang="en-US" smtClean="0"/>
              <a:t>5/24/23</a:t>
            </a:fld>
            <a:endParaRPr lang="en-US"/>
          </a:p>
        </p:txBody>
      </p:sp>
      <p:sp>
        <p:nvSpPr>
          <p:cNvPr id="4" name="Footer Placeholder 3">
            <a:extLst>
              <a:ext uri="{FF2B5EF4-FFF2-40B4-BE49-F238E27FC236}">
                <a16:creationId xmlns:a16="http://schemas.microsoft.com/office/drawing/2014/main" id="{462EB62F-DD88-4E64-AF7B-4746303C3791}"/>
              </a:ext>
            </a:extLst>
          </p:cNvPr>
          <p:cNvSpPr>
            <a:spLocks noGrp="1"/>
          </p:cNvSpPr>
          <p:nvPr>
            <p:ph type="ftr" sz="quarter" idx="2"/>
          </p:nvPr>
        </p:nvSpPr>
        <p:spPr>
          <a:xfrm>
            <a:off x="1" y="8823644"/>
            <a:ext cx="3035723" cy="466407"/>
          </a:xfrm>
          <a:prstGeom prst="rect">
            <a:avLst/>
          </a:prstGeom>
        </p:spPr>
        <p:txBody>
          <a:bodyPr vert="horz" lIns="91354" tIns="45677" rIns="91354" bIns="45677"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625F2F-8E8C-4A77-B443-313D3B98DD0E}"/>
              </a:ext>
            </a:extLst>
          </p:cNvPr>
          <p:cNvSpPr>
            <a:spLocks noGrp="1"/>
          </p:cNvSpPr>
          <p:nvPr>
            <p:ph type="sldNum" sz="quarter" idx="3"/>
          </p:nvPr>
        </p:nvSpPr>
        <p:spPr>
          <a:xfrm>
            <a:off x="3966743" y="8823644"/>
            <a:ext cx="3035723" cy="466407"/>
          </a:xfrm>
          <a:prstGeom prst="rect">
            <a:avLst/>
          </a:prstGeom>
        </p:spPr>
        <p:txBody>
          <a:bodyPr vert="horz" lIns="91354" tIns="45677" rIns="91354" bIns="45677" rtlCol="0" anchor="b"/>
          <a:lstStyle>
            <a:lvl1pPr algn="r">
              <a:defRPr sz="1200"/>
            </a:lvl1pPr>
          </a:lstStyle>
          <a:p>
            <a:fld id="{490E20D7-E707-4D0B-8E10-C16389B88A88}" type="slidenum">
              <a:rPr lang="en-US" smtClean="0"/>
              <a:t>‹#›</a:t>
            </a:fld>
            <a:endParaRPr lang="en-US"/>
          </a:p>
        </p:txBody>
      </p:sp>
    </p:spTree>
    <p:extLst>
      <p:ext uri="{BB962C8B-B14F-4D97-AF65-F5344CB8AC3E}">
        <p14:creationId xmlns:p14="http://schemas.microsoft.com/office/powerpoint/2010/main" val="1046772687"/>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5723" cy="466407"/>
          </a:xfrm>
          <a:prstGeom prst="rect">
            <a:avLst/>
          </a:prstGeom>
        </p:spPr>
        <p:txBody>
          <a:bodyPr vert="horz" lIns="91354" tIns="45677" rIns="91354" bIns="45677" rtlCol="0"/>
          <a:lstStyle>
            <a:lvl1pPr algn="l">
              <a:defRPr sz="1200"/>
            </a:lvl1pPr>
          </a:lstStyle>
          <a:p>
            <a:endParaRPr lang="en-US"/>
          </a:p>
        </p:txBody>
      </p:sp>
      <p:sp>
        <p:nvSpPr>
          <p:cNvPr id="3" name="Date Placeholder 2"/>
          <p:cNvSpPr>
            <a:spLocks noGrp="1"/>
          </p:cNvSpPr>
          <p:nvPr>
            <p:ph type="dt" idx="1"/>
          </p:nvPr>
        </p:nvSpPr>
        <p:spPr>
          <a:xfrm>
            <a:off x="3966743" y="0"/>
            <a:ext cx="3035723" cy="466407"/>
          </a:xfrm>
          <a:prstGeom prst="rect">
            <a:avLst/>
          </a:prstGeom>
        </p:spPr>
        <p:txBody>
          <a:bodyPr vert="horz" lIns="91354" tIns="45677" rIns="91354" bIns="45677" rtlCol="0"/>
          <a:lstStyle>
            <a:lvl1pPr algn="r">
              <a:defRPr sz="1200"/>
            </a:lvl1pPr>
          </a:lstStyle>
          <a:p>
            <a:fld id="{DBD4CAE9-5F9F-4E11-B69D-AFA08C75A078}" type="datetime1">
              <a:rPr lang="en-US" smtClean="0"/>
              <a:t>5/24/23</a:t>
            </a:fld>
            <a:endParaRPr lang="en-US"/>
          </a:p>
        </p:txBody>
      </p:sp>
      <p:sp>
        <p:nvSpPr>
          <p:cNvPr id="4" name="Slide Image Placeholder 3"/>
          <p:cNvSpPr>
            <a:spLocks noGrp="1" noRot="1" noChangeAspect="1"/>
          </p:cNvSpPr>
          <p:nvPr>
            <p:ph type="sldImg" idx="2"/>
          </p:nvPr>
        </p:nvSpPr>
        <p:spPr>
          <a:xfrm>
            <a:off x="715963" y="1160463"/>
            <a:ext cx="5572125" cy="3135312"/>
          </a:xfrm>
          <a:prstGeom prst="rect">
            <a:avLst/>
          </a:prstGeom>
          <a:noFill/>
          <a:ln w="12700">
            <a:solidFill>
              <a:prstClr val="black"/>
            </a:solidFill>
          </a:ln>
        </p:spPr>
        <p:txBody>
          <a:bodyPr vert="horz" lIns="91354" tIns="45677" rIns="91354" bIns="45677" rtlCol="0" anchor="ctr"/>
          <a:lstStyle/>
          <a:p>
            <a:endParaRPr lang="en-US"/>
          </a:p>
        </p:txBody>
      </p:sp>
      <p:sp>
        <p:nvSpPr>
          <p:cNvPr id="5" name="Notes Placeholder 4"/>
          <p:cNvSpPr>
            <a:spLocks noGrp="1"/>
          </p:cNvSpPr>
          <p:nvPr>
            <p:ph type="body" sz="quarter" idx="3"/>
          </p:nvPr>
        </p:nvSpPr>
        <p:spPr>
          <a:xfrm>
            <a:off x="701040" y="4470520"/>
            <a:ext cx="5601971" cy="3658275"/>
          </a:xfrm>
          <a:prstGeom prst="rect">
            <a:avLst/>
          </a:prstGeom>
        </p:spPr>
        <p:txBody>
          <a:bodyPr vert="horz" lIns="91354" tIns="45677" rIns="91354" bIns="4567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3644"/>
            <a:ext cx="3035723" cy="466407"/>
          </a:xfrm>
          <a:prstGeom prst="rect">
            <a:avLst/>
          </a:prstGeom>
        </p:spPr>
        <p:txBody>
          <a:bodyPr vert="horz" lIns="91354" tIns="45677" rIns="91354" bIns="45677" rtlCol="0" anchor="b"/>
          <a:lstStyle>
            <a:lvl1pPr algn="l">
              <a:defRPr sz="1200"/>
            </a:lvl1pPr>
          </a:lstStyle>
          <a:p>
            <a:endParaRPr lang="en-US"/>
          </a:p>
        </p:txBody>
      </p:sp>
      <p:sp>
        <p:nvSpPr>
          <p:cNvPr id="7" name="Slide Number Placeholder 6"/>
          <p:cNvSpPr>
            <a:spLocks noGrp="1"/>
          </p:cNvSpPr>
          <p:nvPr>
            <p:ph type="sldNum" sz="quarter" idx="5"/>
          </p:nvPr>
        </p:nvSpPr>
        <p:spPr>
          <a:xfrm>
            <a:off x="3966743" y="8823644"/>
            <a:ext cx="3035723" cy="466407"/>
          </a:xfrm>
          <a:prstGeom prst="rect">
            <a:avLst/>
          </a:prstGeom>
        </p:spPr>
        <p:txBody>
          <a:bodyPr vert="horz" lIns="91354" tIns="45677" rIns="91354" bIns="45677" rtlCol="0" anchor="b"/>
          <a:lstStyle>
            <a:lvl1pPr algn="r">
              <a:defRPr sz="1200"/>
            </a:lvl1pPr>
          </a:lstStyle>
          <a:p>
            <a:fld id="{80FD307B-21FF-47A5-AA88-4DB08D516999}" type="slidenum">
              <a:rPr lang="en-US" smtClean="0"/>
              <a:t>‹#›</a:t>
            </a:fld>
            <a:endParaRPr lang="en-US"/>
          </a:p>
        </p:txBody>
      </p:sp>
    </p:spTree>
    <p:extLst>
      <p:ext uri="{BB962C8B-B14F-4D97-AF65-F5344CB8AC3E}">
        <p14:creationId xmlns:p14="http://schemas.microsoft.com/office/powerpoint/2010/main" val="1677532308"/>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p>
        </p:txBody>
      </p:sp>
      <p:sp>
        <p:nvSpPr>
          <p:cNvPr id="2" name="Date Placeholder 1">
            <a:extLst>
              <a:ext uri="{FF2B5EF4-FFF2-40B4-BE49-F238E27FC236}">
                <a16:creationId xmlns:a16="http://schemas.microsoft.com/office/drawing/2014/main" id="{78B7FFA6-8692-4AC9-BADA-219AAA7D31E1}"/>
              </a:ext>
            </a:extLst>
          </p:cNvPr>
          <p:cNvSpPr>
            <a:spLocks noGrp="1"/>
          </p:cNvSpPr>
          <p:nvPr>
            <p:ph type="dt" idx="1"/>
          </p:nvPr>
        </p:nvSpPr>
        <p:spPr/>
        <p:txBody>
          <a:bodyPr/>
          <a:lstStyle/>
          <a:p>
            <a:fld id="{5BBE2A01-C86F-42C6-B665-4AF0F18CE05D}" type="datetime1">
              <a:rPr lang="en-US" smtClean="0"/>
              <a:t>5/24/23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407988" y="696913"/>
            <a:ext cx="6194425" cy="3484562"/>
          </a:xfrm>
          <a:ln/>
        </p:spPr>
      </p:sp>
      <p:sp>
        <p:nvSpPr>
          <p:cNvPr id="22531" name="Rectangle 3"/>
          <p:cNvSpPr>
            <a:spLocks noGrp="1" noChangeArrowheads="1"/>
          </p:cNvSpPr>
          <p:nvPr>
            <p:ph type="body" idx="1"/>
          </p:nvPr>
        </p:nvSpPr>
        <p:spPr>
          <a:xfrm>
            <a:off x="933266" y="4413083"/>
            <a:ext cx="5137520" cy="4179601"/>
          </a:xfrm>
        </p:spPr>
        <p:txBody>
          <a:bodyPr/>
          <a:lstStyle/>
          <a:p>
            <a:endParaRPr lang="en-US"/>
          </a:p>
        </p:txBody>
      </p:sp>
      <p:sp>
        <p:nvSpPr>
          <p:cNvPr id="2" name="Date Placeholder 1">
            <a:extLst>
              <a:ext uri="{FF2B5EF4-FFF2-40B4-BE49-F238E27FC236}">
                <a16:creationId xmlns:a16="http://schemas.microsoft.com/office/drawing/2014/main" id="{B16F0EDC-259E-4C78-8955-371AC6D1C11A}"/>
              </a:ext>
            </a:extLst>
          </p:cNvPr>
          <p:cNvSpPr>
            <a:spLocks noGrp="1"/>
          </p:cNvSpPr>
          <p:nvPr>
            <p:ph type="dt" idx="1"/>
          </p:nvPr>
        </p:nvSpPr>
        <p:spPr/>
        <p:txBody>
          <a:bodyPr/>
          <a:lstStyle/>
          <a:p>
            <a:fld id="{CD8F3339-7E1A-454A-8FE3-51D5DE320FA2}" type="datetime1">
              <a:rPr lang="en-US" smtClean="0"/>
              <a:t>5/24/23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407988" y="696913"/>
            <a:ext cx="6194425" cy="3484562"/>
          </a:xfrm>
          <a:ln/>
        </p:spPr>
      </p:sp>
      <p:sp>
        <p:nvSpPr>
          <p:cNvPr id="24579" name="Rectangle 3"/>
          <p:cNvSpPr>
            <a:spLocks noGrp="1" noChangeArrowheads="1"/>
          </p:cNvSpPr>
          <p:nvPr>
            <p:ph type="body" idx="1"/>
          </p:nvPr>
        </p:nvSpPr>
        <p:spPr>
          <a:xfrm>
            <a:off x="933266" y="4413083"/>
            <a:ext cx="5137520" cy="4179601"/>
          </a:xfrm>
        </p:spPr>
        <p:txBody>
          <a:bodyPr/>
          <a:lstStyle/>
          <a:p>
            <a:endParaRPr lang="en-US"/>
          </a:p>
        </p:txBody>
      </p:sp>
      <p:sp>
        <p:nvSpPr>
          <p:cNvPr id="2" name="Date Placeholder 1">
            <a:extLst>
              <a:ext uri="{FF2B5EF4-FFF2-40B4-BE49-F238E27FC236}">
                <a16:creationId xmlns:a16="http://schemas.microsoft.com/office/drawing/2014/main" id="{33B9236F-3FDE-4321-BF37-E26D4C87A9D0}"/>
              </a:ext>
            </a:extLst>
          </p:cNvPr>
          <p:cNvSpPr>
            <a:spLocks noGrp="1"/>
          </p:cNvSpPr>
          <p:nvPr>
            <p:ph type="dt" idx="1"/>
          </p:nvPr>
        </p:nvSpPr>
        <p:spPr/>
        <p:txBody>
          <a:bodyPr/>
          <a:lstStyle/>
          <a:p>
            <a:fld id="{630082C5-8C11-4455-BFDA-3AD451BDB316}" type="datetime1">
              <a:rPr lang="en-US" smtClean="0"/>
              <a:t>5/24/23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407988" y="696913"/>
            <a:ext cx="6194425" cy="3484562"/>
          </a:xfrm>
          <a:ln/>
        </p:spPr>
      </p:sp>
      <p:sp>
        <p:nvSpPr>
          <p:cNvPr id="26627" name="Rectangle 3"/>
          <p:cNvSpPr>
            <a:spLocks noGrp="1" noChangeArrowheads="1"/>
          </p:cNvSpPr>
          <p:nvPr>
            <p:ph type="body" idx="1"/>
          </p:nvPr>
        </p:nvSpPr>
        <p:spPr>
          <a:xfrm>
            <a:off x="933266" y="4413083"/>
            <a:ext cx="5137520" cy="4179601"/>
          </a:xfrm>
        </p:spPr>
        <p:txBody>
          <a:bodyPr/>
          <a:lstStyle/>
          <a:p>
            <a:r>
              <a:rPr lang="en-US"/>
              <a:t>See HFHI’s Web site for information on how families are selected (http://www.habitat.org/how/factsheet.html#select).</a:t>
            </a:r>
          </a:p>
        </p:txBody>
      </p:sp>
      <p:sp>
        <p:nvSpPr>
          <p:cNvPr id="2" name="Date Placeholder 1">
            <a:extLst>
              <a:ext uri="{FF2B5EF4-FFF2-40B4-BE49-F238E27FC236}">
                <a16:creationId xmlns:a16="http://schemas.microsoft.com/office/drawing/2014/main" id="{3C1BEE67-0A7B-4EB3-B7F3-7DC4479D8405}"/>
              </a:ext>
            </a:extLst>
          </p:cNvPr>
          <p:cNvSpPr>
            <a:spLocks noGrp="1"/>
          </p:cNvSpPr>
          <p:nvPr>
            <p:ph type="dt" idx="1"/>
          </p:nvPr>
        </p:nvSpPr>
        <p:spPr/>
        <p:txBody>
          <a:bodyPr/>
          <a:lstStyle/>
          <a:p>
            <a:fld id="{F117CDA3-A850-4BA1-9B4D-087CA00E11A6}" type="datetime1">
              <a:rPr lang="en-US" smtClean="0"/>
              <a:t>5/24/23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US"/>
          </a:p>
        </p:txBody>
      </p:sp>
      <p:sp>
        <p:nvSpPr>
          <p:cNvPr id="2" name="Date Placeholder 1">
            <a:extLst>
              <a:ext uri="{FF2B5EF4-FFF2-40B4-BE49-F238E27FC236}">
                <a16:creationId xmlns:a16="http://schemas.microsoft.com/office/drawing/2014/main" id="{BBE0C445-F4B4-4709-B29F-D5A4172CC379}"/>
              </a:ext>
            </a:extLst>
          </p:cNvPr>
          <p:cNvSpPr>
            <a:spLocks noGrp="1"/>
          </p:cNvSpPr>
          <p:nvPr>
            <p:ph type="dt" idx="1"/>
          </p:nvPr>
        </p:nvSpPr>
        <p:spPr/>
        <p:txBody>
          <a:bodyPr/>
          <a:lstStyle/>
          <a:p>
            <a:fld id="{0701CB8B-ECB6-4A25-B0AB-83CCB3ACDA65}" type="datetime1">
              <a:rPr lang="en-US" smtClean="0"/>
              <a:t>5/24/23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407988" y="696913"/>
            <a:ext cx="6194425" cy="3484562"/>
          </a:xfrm>
          <a:ln/>
        </p:spPr>
      </p:sp>
      <p:sp>
        <p:nvSpPr>
          <p:cNvPr id="20483" name="Rectangle 3"/>
          <p:cNvSpPr>
            <a:spLocks noGrp="1" noChangeArrowheads="1"/>
          </p:cNvSpPr>
          <p:nvPr>
            <p:ph type="body" idx="1"/>
          </p:nvPr>
        </p:nvSpPr>
        <p:spPr>
          <a:xfrm>
            <a:off x="933266" y="4413083"/>
            <a:ext cx="5137520" cy="4179601"/>
          </a:xfrm>
        </p:spPr>
        <p:txBody>
          <a:bodyPr/>
          <a:lstStyle/>
          <a:p>
            <a:r>
              <a:rPr lang="en-US"/>
              <a:t>Add in your local house prices – It may be prudent to use a “Not to Exceed” amount, particularly if the affiliate is  not certain about the house price. See information of cost of housing at HFHI’s Web site (http://www.habitat.org/how/factsheet.html#cost).</a:t>
            </a:r>
          </a:p>
        </p:txBody>
      </p:sp>
      <p:sp>
        <p:nvSpPr>
          <p:cNvPr id="2" name="Date Placeholder 1">
            <a:extLst>
              <a:ext uri="{FF2B5EF4-FFF2-40B4-BE49-F238E27FC236}">
                <a16:creationId xmlns:a16="http://schemas.microsoft.com/office/drawing/2014/main" id="{DBDDD300-9DA6-4246-81A1-1E623CB0C4A4}"/>
              </a:ext>
            </a:extLst>
          </p:cNvPr>
          <p:cNvSpPr>
            <a:spLocks noGrp="1"/>
          </p:cNvSpPr>
          <p:nvPr>
            <p:ph type="dt" idx="1"/>
          </p:nvPr>
        </p:nvSpPr>
        <p:spPr/>
        <p:txBody>
          <a:bodyPr/>
          <a:lstStyle/>
          <a:p>
            <a:fld id="{BFAAD3B9-1FC1-45DB-8C8D-0E3D07CEF969}" type="datetime1">
              <a:rPr lang="en-US" smtClean="0"/>
              <a:t>5/24/23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407988" y="696913"/>
            <a:ext cx="6194425" cy="3484562"/>
          </a:xfrm>
          <a:ln/>
        </p:spPr>
      </p:sp>
      <p:sp>
        <p:nvSpPr>
          <p:cNvPr id="41987" name="Rectangle 3"/>
          <p:cNvSpPr>
            <a:spLocks noGrp="1" noChangeArrowheads="1"/>
          </p:cNvSpPr>
          <p:nvPr>
            <p:ph type="body" idx="1"/>
          </p:nvPr>
        </p:nvSpPr>
        <p:spPr>
          <a:xfrm>
            <a:off x="933266" y="4413083"/>
            <a:ext cx="5137520" cy="4179601"/>
          </a:xfrm>
        </p:spPr>
        <p:txBody>
          <a:bodyPr/>
          <a:lstStyle/>
          <a:p>
            <a:endParaRPr lang="en-US"/>
          </a:p>
        </p:txBody>
      </p:sp>
      <p:sp>
        <p:nvSpPr>
          <p:cNvPr id="2" name="Date Placeholder 1">
            <a:extLst>
              <a:ext uri="{FF2B5EF4-FFF2-40B4-BE49-F238E27FC236}">
                <a16:creationId xmlns:a16="http://schemas.microsoft.com/office/drawing/2014/main" id="{3E192760-3C99-4C7F-B246-20D4A9F7DBA4}"/>
              </a:ext>
            </a:extLst>
          </p:cNvPr>
          <p:cNvSpPr>
            <a:spLocks noGrp="1"/>
          </p:cNvSpPr>
          <p:nvPr>
            <p:ph type="dt" idx="1"/>
          </p:nvPr>
        </p:nvSpPr>
        <p:spPr/>
        <p:txBody>
          <a:bodyPr/>
          <a:lstStyle/>
          <a:p>
            <a:fld id="{94BC5E1A-01C7-46AF-BF2D-1A9D8E2AC844}" type="datetime1">
              <a:rPr lang="en-US" smtClean="0"/>
              <a:t>5/24/23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26A393-F7BE-4F21-A153-1B411CBC29C2}" type="datetime1">
              <a:rPr lang="en-US" smtClean="0"/>
              <a:t>5/24/23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D0AAF-4D00-49A7-B857-B8FC8608940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101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51051D-004F-456E-ABAE-0AC2F29B73D5}" type="datetime1">
              <a:rPr lang="en-US" smtClean="0"/>
              <a:t>5/24/23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D0AAF-4D00-49A7-B857-B8FC8608940F}" type="slidenum">
              <a:rPr lang="en-US" smtClean="0"/>
              <a:t>‹#›</a:t>
            </a:fld>
            <a:endParaRPr lang="en-US"/>
          </a:p>
        </p:txBody>
      </p:sp>
    </p:spTree>
    <p:extLst>
      <p:ext uri="{BB962C8B-B14F-4D97-AF65-F5344CB8AC3E}">
        <p14:creationId xmlns:p14="http://schemas.microsoft.com/office/powerpoint/2010/main" val="1866407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5F7DD4-2BED-4499-BB49-07F4D20BD41D}" type="datetime1">
              <a:rPr lang="en-US" smtClean="0"/>
              <a:t>5/24/23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D0AAF-4D00-49A7-B857-B8FC8608940F}" type="slidenum">
              <a:rPr lang="en-US" smtClean="0"/>
              <a:t>‹#›</a:t>
            </a:fld>
            <a:endParaRPr lang="en-US"/>
          </a:p>
        </p:txBody>
      </p:sp>
    </p:spTree>
    <p:extLst>
      <p:ext uri="{BB962C8B-B14F-4D97-AF65-F5344CB8AC3E}">
        <p14:creationId xmlns:p14="http://schemas.microsoft.com/office/powerpoint/2010/main" val="4238979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2778549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3916706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890277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143000"/>
            <a:ext cx="5181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0" y="1143000"/>
            <a:ext cx="5181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3570981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1572780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205277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2210146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4080450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0E694E-ABD4-4E05-ADC7-DBB8F2BE63CD}" type="datetime1">
              <a:rPr lang="en-US" smtClean="0"/>
              <a:t>5/24/23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D0AAF-4D00-49A7-B857-B8FC8608940F}" type="slidenum">
              <a:rPr lang="en-US" smtClean="0"/>
              <a:t>‹#›</a:t>
            </a:fld>
            <a:endParaRPr lang="en-US"/>
          </a:p>
        </p:txBody>
      </p:sp>
    </p:spTree>
    <p:extLst>
      <p:ext uri="{BB962C8B-B14F-4D97-AF65-F5344CB8AC3E}">
        <p14:creationId xmlns:p14="http://schemas.microsoft.com/office/powerpoint/2010/main" val="3537102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6483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670883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0" y="0"/>
            <a:ext cx="27432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0"/>
            <a:ext cx="80264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3318767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06066D-1AC5-4E1D-8B0E-A102CAC1609E}" type="datetime1">
              <a:rPr lang="en-US" smtClean="0"/>
              <a:t>5/24/23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D0AAF-4D00-49A7-B857-B8FC8608940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373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B0A512-3CC7-4D93-8927-B08C407DCB4E}" type="datetime1">
              <a:rPr lang="en-US" smtClean="0"/>
              <a:t>5/24/23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5D0AAF-4D00-49A7-B857-B8FC8608940F}" type="slidenum">
              <a:rPr lang="en-US" smtClean="0"/>
              <a:t>‹#›</a:t>
            </a:fld>
            <a:endParaRPr lang="en-US"/>
          </a:p>
        </p:txBody>
      </p:sp>
    </p:spTree>
    <p:extLst>
      <p:ext uri="{BB962C8B-B14F-4D97-AF65-F5344CB8AC3E}">
        <p14:creationId xmlns:p14="http://schemas.microsoft.com/office/powerpoint/2010/main" val="3483292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693509-2DE6-4C88-A1C1-EF49C08112F2}" type="datetime1">
              <a:rPr lang="en-US" smtClean="0"/>
              <a:t>5/24/23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5D0AAF-4D00-49A7-B857-B8FC8608940F}" type="slidenum">
              <a:rPr lang="en-US" smtClean="0"/>
              <a:t>‹#›</a:t>
            </a:fld>
            <a:endParaRPr lang="en-US"/>
          </a:p>
        </p:txBody>
      </p:sp>
    </p:spTree>
    <p:extLst>
      <p:ext uri="{BB962C8B-B14F-4D97-AF65-F5344CB8AC3E}">
        <p14:creationId xmlns:p14="http://schemas.microsoft.com/office/powerpoint/2010/main" val="3132234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2AA795-7535-47EF-B53F-0A5504117834}" type="datetime1">
              <a:rPr lang="en-US" smtClean="0"/>
              <a:t>5/24/23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5D0AAF-4D00-49A7-B857-B8FC8608940F}" type="slidenum">
              <a:rPr lang="en-US" smtClean="0"/>
              <a:t>‹#›</a:t>
            </a:fld>
            <a:endParaRPr lang="en-US"/>
          </a:p>
        </p:txBody>
      </p:sp>
    </p:spTree>
    <p:extLst>
      <p:ext uri="{BB962C8B-B14F-4D97-AF65-F5344CB8AC3E}">
        <p14:creationId xmlns:p14="http://schemas.microsoft.com/office/powerpoint/2010/main" val="3893209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4D28D59-4052-456B-9B8B-E2E2FCE38C8C}" type="datetime1">
              <a:rPr lang="en-US" smtClean="0"/>
              <a:t>5/24/23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E5D0AAF-4D00-49A7-B857-B8FC8608940F}" type="slidenum">
              <a:rPr lang="en-US" smtClean="0"/>
              <a:t>‹#›</a:t>
            </a:fld>
            <a:endParaRPr lang="en-US"/>
          </a:p>
        </p:txBody>
      </p:sp>
    </p:spTree>
    <p:extLst>
      <p:ext uri="{BB962C8B-B14F-4D97-AF65-F5344CB8AC3E}">
        <p14:creationId xmlns:p14="http://schemas.microsoft.com/office/powerpoint/2010/main" val="1682370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8C38B1B-9899-475C-93BE-CA175BB87D61}" type="datetime1">
              <a:rPr lang="en-US" smtClean="0"/>
              <a:t>5/24/23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E5D0AAF-4D00-49A7-B857-B8FC8608940F}" type="slidenum">
              <a:rPr lang="en-US" smtClean="0"/>
              <a:t>‹#›</a:t>
            </a:fld>
            <a:endParaRPr lang="en-US"/>
          </a:p>
        </p:txBody>
      </p:sp>
    </p:spTree>
    <p:extLst>
      <p:ext uri="{BB962C8B-B14F-4D97-AF65-F5344CB8AC3E}">
        <p14:creationId xmlns:p14="http://schemas.microsoft.com/office/powerpoint/2010/main" val="3383965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420416-5836-4F37-A659-14768BA94AD9}" type="datetime1">
              <a:rPr lang="en-US" smtClean="0"/>
              <a:t>5/24/23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5D0AAF-4D00-49A7-B857-B8FC8608940F}" type="slidenum">
              <a:rPr lang="en-US" smtClean="0"/>
              <a:t>‹#›</a:t>
            </a:fld>
            <a:endParaRPr lang="en-US"/>
          </a:p>
        </p:txBody>
      </p:sp>
    </p:spTree>
    <p:extLst>
      <p:ext uri="{BB962C8B-B14F-4D97-AF65-F5344CB8AC3E}">
        <p14:creationId xmlns:p14="http://schemas.microsoft.com/office/powerpoint/2010/main" val="582240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35E0DC1-9649-4D52-9D02-0A5673565DD6}" type="datetime1">
              <a:rPr lang="en-US" smtClean="0"/>
              <a:t>5/24/23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E5D0AAF-4D00-49A7-B857-B8FC8608940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5121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18"/>
          <p:cNvSpPr>
            <a:spLocks noChangeArrowheads="1"/>
          </p:cNvSpPr>
          <p:nvPr userDrawn="1"/>
        </p:nvSpPr>
        <p:spPr bwMode="auto">
          <a:xfrm>
            <a:off x="0" y="6324600"/>
            <a:ext cx="12192000" cy="533400"/>
          </a:xfrm>
          <a:prstGeom prst="rect">
            <a:avLst/>
          </a:prstGeom>
          <a:solidFill>
            <a:srgbClr val="314D89"/>
          </a:solidFill>
          <a:ln w="9525">
            <a:noFill/>
            <a:miter lim="800000"/>
            <a:headEnd/>
            <a:tailEnd/>
          </a:ln>
          <a:effectLst/>
        </p:spPr>
        <p:txBody>
          <a:bodyPr wrap="none" anchor="ctr"/>
          <a:lstStyle/>
          <a:p>
            <a:endParaRPr lang="en-US" sz="1800"/>
          </a:p>
        </p:txBody>
      </p:sp>
      <p:pic>
        <p:nvPicPr>
          <p:cNvPr id="1039" name="Picture 15" descr="worker"/>
          <p:cNvPicPr>
            <a:picLocks noChangeAspect="1" noChangeArrowheads="1"/>
          </p:cNvPicPr>
          <p:nvPr userDrawn="1"/>
        </p:nvPicPr>
        <p:blipFill>
          <a:blip r:embed="rId13" cstate="print"/>
          <a:srcRect/>
          <a:stretch>
            <a:fillRect/>
          </a:stretch>
        </p:blipFill>
        <p:spPr bwMode="auto">
          <a:xfrm>
            <a:off x="0" y="0"/>
            <a:ext cx="12192000" cy="6324600"/>
          </a:xfrm>
          <a:prstGeom prst="rect">
            <a:avLst/>
          </a:prstGeom>
          <a:noFill/>
        </p:spPr>
      </p:pic>
      <p:sp>
        <p:nvSpPr>
          <p:cNvPr id="1029" name="Rectangle 5"/>
          <p:cNvSpPr>
            <a:spLocks noGrp="1" noChangeArrowheads="1"/>
          </p:cNvSpPr>
          <p:nvPr>
            <p:ph type="ftr" sz="quarter" idx="3"/>
          </p:nvPr>
        </p:nvSpPr>
        <p:spPr bwMode="auto">
          <a:xfrm>
            <a:off x="203200" y="6477000"/>
            <a:ext cx="4368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00">
                <a:solidFill>
                  <a:schemeClr val="bg1"/>
                </a:solidFill>
                <a:latin typeface="Univers LT Std 55" pitchFamily="48" charset="0"/>
                <a:ea typeface="ＭＳ Ｐゴシック" pitchFamily="-76" charset="-128"/>
              </a:defRPr>
            </a:lvl1pPr>
          </a:lstStyle>
          <a:p>
            <a:endParaRPr lang="en-US"/>
          </a:p>
        </p:txBody>
      </p:sp>
      <p:sp>
        <p:nvSpPr>
          <p:cNvPr id="1033" name="Line 9"/>
          <p:cNvSpPr>
            <a:spLocks noChangeShapeType="1"/>
          </p:cNvSpPr>
          <p:nvPr userDrawn="1"/>
        </p:nvSpPr>
        <p:spPr bwMode="auto">
          <a:xfrm>
            <a:off x="0" y="6324600"/>
            <a:ext cx="12192000" cy="0"/>
          </a:xfrm>
          <a:prstGeom prst="line">
            <a:avLst/>
          </a:prstGeom>
          <a:noFill/>
          <a:ln w="15875">
            <a:solidFill>
              <a:srgbClr val="314D89"/>
            </a:solidFill>
            <a:round/>
            <a:headEnd/>
            <a:tailEnd/>
          </a:ln>
          <a:effectLst/>
        </p:spPr>
        <p:txBody>
          <a:bodyPr wrap="none" anchor="ctr"/>
          <a:lstStyle/>
          <a:p>
            <a:endParaRPr lang="en-US" sz="1800"/>
          </a:p>
        </p:txBody>
      </p:sp>
      <p:sp>
        <p:nvSpPr>
          <p:cNvPr id="1037" name="Rectangle 13"/>
          <p:cNvSpPr>
            <a:spLocks noGrp="1" noChangeArrowheads="1"/>
          </p:cNvSpPr>
          <p:nvPr>
            <p:ph type="title"/>
          </p:nvPr>
        </p:nvSpPr>
        <p:spPr bwMode="auto">
          <a:xfrm>
            <a:off x="304800" y="0"/>
            <a:ext cx="10972800"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8" name="Rectangle 14"/>
          <p:cNvSpPr>
            <a:spLocks noGrp="1" noChangeArrowheads="1"/>
          </p:cNvSpPr>
          <p:nvPr>
            <p:ph type="body" idx="1"/>
          </p:nvPr>
        </p:nvSpPr>
        <p:spPr bwMode="auto">
          <a:xfrm>
            <a:off x="508000" y="1143000"/>
            <a:ext cx="10566400" cy="487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42482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rtl="0" fontAlgn="base">
        <a:spcBef>
          <a:spcPct val="0"/>
        </a:spcBef>
        <a:spcAft>
          <a:spcPct val="0"/>
        </a:spcAft>
        <a:defRPr sz="4000" b="1">
          <a:solidFill>
            <a:srgbClr val="314D89"/>
          </a:solidFill>
          <a:latin typeface="+mj-lt"/>
          <a:ea typeface="+mj-ea"/>
          <a:cs typeface="+mj-cs"/>
        </a:defRPr>
      </a:lvl1pPr>
      <a:lvl2pPr algn="l" rtl="0" fontAlgn="base">
        <a:spcBef>
          <a:spcPct val="0"/>
        </a:spcBef>
        <a:spcAft>
          <a:spcPct val="0"/>
        </a:spcAft>
        <a:defRPr sz="4000" b="1">
          <a:solidFill>
            <a:srgbClr val="314D89"/>
          </a:solidFill>
          <a:latin typeface="Arial MT Bold" charset="0"/>
        </a:defRPr>
      </a:lvl2pPr>
      <a:lvl3pPr algn="l" rtl="0" fontAlgn="base">
        <a:spcBef>
          <a:spcPct val="0"/>
        </a:spcBef>
        <a:spcAft>
          <a:spcPct val="0"/>
        </a:spcAft>
        <a:defRPr sz="4000" b="1">
          <a:solidFill>
            <a:srgbClr val="314D89"/>
          </a:solidFill>
          <a:latin typeface="Arial MT Bold" charset="0"/>
        </a:defRPr>
      </a:lvl3pPr>
      <a:lvl4pPr algn="l" rtl="0" fontAlgn="base">
        <a:spcBef>
          <a:spcPct val="0"/>
        </a:spcBef>
        <a:spcAft>
          <a:spcPct val="0"/>
        </a:spcAft>
        <a:defRPr sz="4000" b="1">
          <a:solidFill>
            <a:srgbClr val="314D89"/>
          </a:solidFill>
          <a:latin typeface="Arial MT Bold" charset="0"/>
        </a:defRPr>
      </a:lvl4pPr>
      <a:lvl5pPr algn="l" rtl="0" fontAlgn="base">
        <a:spcBef>
          <a:spcPct val="0"/>
        </a:spcBef>
        <a:spcAft>
          <a:spcPct val="0"/>
        </a:spcAft>
        <a:defRPr sz="4000" b="1">
          <a:solidFill>
            <a:srgbClr val="314D89"/>
          </a:solidFill>
          <a:latin typeface="Arial MT Bold" charset="0"/>
        </a:defRPr>
      </a:lvl5pPr>
      <a:lvl6pPr marL="457200" algn="l" rtl="0" fontAlgn="base">
        <a:spcBef>
          <a:spcPct val="0"/>
        </a:spcBef>
        <a:spcAft>
          <a:spcPct val="0"/>
        </a:spcAft>
        <a:defRPr sz="4000" b="1">
          <a:solidFill>
            <a:srgbClr val="314D89"/>
          </a:solidFill>
          <a:latin typeface="Arial MT Bold" charset="0"/>
        </a:defRPr>
      </a:lvl6pPr>
      <a:lvl7pPr marL="914400" algn="l" rtl="0" fontAlgn="base">
        <a:spcBef>
          <a:spcPct val="0"/>
        </a:spcBef>
        <a:spcAft>
          <a:spcPct val="0"/>
        </a:spcAft>
        <a:defRPr sz="4000" b="1">
          <a:solidFill>
            <a:srgbClr val="314D89"/>
          </a:solidFill>
          <a:latin typeface="Arial MT Bold" charset="0"/>
        </a:defRPr>
      </a:lvl7pPr>
      <a:lvl8pPr marL="1371600" algn="l" rtl="0" fontAlgn="base">
        <a:spcBef>
          <a:spcPct val="0"/>
        </a:spcBef>
        <a:spcAft>
          <a:spcPct val="0"/>
        </a:spcAft>
        <a:defRPr sz="4000" b="1">
          <a:solidFill>
            <a:srgbClr val="314D89"/>
          </a:solidFill>
          <a:latin typeface="Arial MT Bold" charset="0"/>
        </a:defRPr>
      </a:lvl8pPr>
      <a:lvl9pPr marL="1828800" algn="l" rtl="0" fontAlgn="base">
        <a:spcBef>
          <a:spcPct val="0"/>
        </a:spcBef>
        <a:spcAft>
          <a:spcPct val="0"/>
        </a:spcAft>
        <a:defRPr sz="4000" b="1">
          <a:solidFill>
            <a:srgbClr val="314D89"/>
          </a:solidFill>
          <a:latin typeface="Arial MT Bold" charset="0"/>
        </a:defRPr>
      </a:lvl9pPr>
    </p:titleStyle>
    <p:bodyStyle>
      <a:lvl1pPr marL="342900" indent="-342900" algn="l" rtl="0" fontAlgn="base">
        <a:spcBef>
          <a:spcPct val="20000"/>
        </a:spcBef>
        <a:spcAft>
          <a:spcPct val="0"/>
        </a:spcAft>
        <a:buFont typeface="Times" pitchFamily="18" charset="0"/>
        <a:buChar char="•"/>
        <a:defRPr sz="2800">
          <a:solidFill>
            <a:srgbClr val="A33100"/>
          </a:solidFill>
          <a:latin typeface="+mn-lt"/>
          <a:ea typeface="+mn-ea"/>
          <a:cs typeface="+mn-cs"/>
        </a:defRPr>
      </a:lvl1pPr>
      <a:lvl2pPr marL="742950" indent="-285750" algn="l" rtl="0" fontAlgn="base">
        <a:spcBef>
          <a:spcPct val="20000"/>
        </a:spcBef>
        <a:spcAft>
          <a:spcPct val="0"/>
        </a:spcAft>
        <a:buFont typeface="Wingdings" pitchFamily="2" charset="2"/>
        <a:buChar char="§"/>
        <a:defRPr sz="2400">
          <a:solidFill>
            <a:srgbClr val="314D89"/>
          </a:solidFill>
          <a:latin typeface="+mn-lt"/>
        </a:defRPr>
      </a:lvl2pPr>
      <a:lvl3pPr marL="1143000" indent="-228600" algn="l" rtl="0" fontAlgn="base">
        <a:spcBef>
          <a:spcPct val="20000"/>
        </a:spcBef>
        <a:spcAft>
          <a:spcPct val="0"/>
        </a:spcAft>
        <a:buChar char="•"/>
        <a:defRPr sz="2400">
          <a:solidFill>
            <a:srgbClr val="314D89"/>
          </a:solidFill>
          <a:latin typeface="+mn-lt"/>
        </a:defRPr>
      </a:lvl3pPr>
      <a:lvl4pPr marL="1600200" indent="-228600" algn="l" rtl="0" fontAlgn="base">
        <a:spcBef>
          <a:spcPct val="20000"/>
        </a:spcBef>
        <a:spcAft>
          <a:spcPct val="0"/>
        </a:spcAft>
        <a:buChar char="–"/>
        <a:defRPr sz="2000">
          <a:solidFill>
            <a:srgbClr val="314D89"/>
          </a:solidFill>
          <a:latin typeface="+mn-lt"/>
        </a:defRPr>
      </a:lvl4pPr>
      <a:lvl5pPr marL="2057400" indent="-228600" algn="l" rtl="0" fontAlgn="base">
        <a:spcBef>
          <a:spcPct val="20000"/>
        </a:spcBef>
        <a:spcAft>
          <a:spcPct val="0"/>
        </a:spcAft>
        <a:buChar char="»"/>
        <a:defRPr sz="2000">
          <a:solidFill>
            <a:srgbClr val="314D89"/>
          </a:solidFill>
          <a:latin typeface="+mn-lt"/>
        </a:defRPr>
      </a:lvl5pPr>
      <a:lvl6pPr marL="2514600" indent="-228600" algn="l" rtl="0" fontAlgn="base">
        <a:spcBef>
          <a:spcPct val="20000"/>
        </a:spcBef>
        <a:spcAft>
          <a:spcPct val="0"/>
        </a:spcAft>
        <a:buChar char="»"/>
        <a:defRPr sz="2000">
          <a:solidFill>
            <a:srgbClr val="314D89"/>
          </a:solidFill>
          <a:latin typeface="+mn-lt"/>
        </a:defRPr>
      </a:lvl6pPr>
      <a:lvl7pPr marL="2971800" indent="-228600" algn="l" rtl="0" fontAlgn="base">
        <a:spcBef>
          <a:spcPct val="20000"/>
        </a:spcBef>
        <a:spcAft>
          <a:spcPct val="0"/>
        </a:spcAft>
        <a:buChar char="»"/>
        <a:defRPr sz="2000">
          <a:solidFill>
            <a:srgbClr val="314D89"/>
          </a:solidFill>
          <a:latin typeface="+mn-lt"/>
        </a:defRPr>
      </a:lvl7pPr>
      <a:lvl8pPr marL="3429000" indent="-228600" algn="l" rtl="0" fontAlgn="base">
        <a:spcBef>
          <a:spcPct val="20000"/>
        </a:spcBef>
        <a:spcAft>
          <a:spcPct val="0"/>
        </a:spcAft>
        <a:buChar char="»"/>
        <a:defRPr sz="2000">
          <a:solidFill>
            <a:srgbClr val="314D89"/>
          </a:solidFill>
          <a:latin typeface="+mn-lt"/>
        </a:defRPr>
      </a:lvl8pPr>
      <a:lvl9pPr marL="3886200" indent="-228600" algn="l" rtl="0" fontAlgn="base">
        <a:spcBef>
          <a:spcPct val="20000"/>
        </a:spcBef>
        <a:spcAft>
          <a:spcPct val="0"/>
        </a:spcAft>
        <a:buChar char="»"/>
        <a:defRPr sz="2000">
          <a:solidFill>
            <a:srgbClr val="314D8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jpg"/><Relationship Id="rId4" Type="http://schemas.microsoft.com/office/2007/relationships/hdphoto" Target="../media/hdphoto1.wdp"/><Relationship Id="rId9" Type="http://schemas.openxmlformats.org/officeDocument/2006/relationships/image" Target="../media/image8.jpe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jbatestth@gmail.com"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26.jpe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mailto:director@lawrencehabitat.org" TargetMode="External"/><Relationship Id="rId2" Type="http://schemas.openxmlformats.org/officeDocument/2006/relationships/hyperlink" Target="mailto:buildinghope@lawrencehabitat.org" TargetMode="Externa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annualcreditreport.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duotone>
              <a:schemeClr val="accent5">
                <a:shade val="45000"/>
                <a:satMod val="135000"/>
              </a:schemeClr>
              <a:prstClr val="white"/>
            </a:duotone>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79E74-021C-41F2-B91E-3786E59F781C}"/>
              </a:ext>
            </a:extLst>
          </p:cNvPr>
          <p:cNvSpPr>
            <a:spLocks noGrp="1"/>
          </p:cNvSpPr>
          <p:nvPr>
            <p:ph type="ctrTitle"/>
          </p:nvPr>
        </p:nvSpPr>
        <p:spPr/>
        <p:txBody>
          <a:bodyPr/>
          <a:lstStyle/>
          <a:p>
            <a:r>
              <a:rPr lang="en-US" dirty="0"/>
              <a:t>Buying Your First Home</a:t>
            </a:r>
          </a:p>
        </p:txBody>
      </p:sp>
      <p:sp>
        <p:nvSpPr>
          <p:cNvPr id="3" name="Subtitle 2">
            <a:extLst>
              <a:ext uri="{FF2B5EF4-FFF2-40B4-BE49-F238E27FC236}">
                <a16:creationId xmlns:a16="http://schemas.microsoft.com/office/drawing/2014/main" id="{47CC26D4-D4A0-4EE1-A868-4A7BDB0781EF}"/>
              </a:ext>
            </a:extLst>
          </p:cNvPr>
          <p:cNvSpPr>
            <a:spLocks noGrp="1"/>
          </p:cNvSpPr>
          <p:nvPr>
            <p:ph type="subTitle" idx="1"/>
          </p:nvPr>
        </p:nvSpPr>
        <p:spPr>
          <a:xfrm>
            <a:off x="1097280" y="4359814"/>
            <a:ext cx="10058400" cy="492898"/>
          </a:xfrm>
        </p:spPr>
        <p:txBody>
          <a:bodyPr/>
          <a:lstStyle/>
          <a:p>
            <a:r>
              <a:rPr lang="en-US" dirty="0"/>
              <a:t>Reality of Realty in Douglas County</a:t>
            </a:r>
          </a:p>
        </p:txBody>
      </p:sp>
      <p:sp>
        <p:nvSpPr>
          <p:cNvPr id="4" name="Subtitle 2">
            <a:extLst>
              <a:ext uri="{FF2B5EF4-FFF2-40B4-BE49-F238E27FC236}">
                <a16:creationId xmlns:a16="http://schemas.microsoft.com/office/drawing/2014/main" id="{89173D70-C6EC-436F-B089-6378765266E2}"/>
              </a:ext>
            </a:extLst>
          </p:cNvPr>
          <p:cNvSpPr txBox="1">
            <a:spLocks/>
          </p:cNvSpPr>
          <p:nvPr/>
        </p:nvSpPr>
        <p:spPr>
          <a:xfrm>
            <a:off x="1097280" y="4628892"/>
            <a:ext cx="10480204" cy="107292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20000"/>
              </a:lnSpc>
              <a:spcBef>
                <a:spcPts val="0"/>
              </a:spcBef>
              <a:spcAft>
                <a:spcPts val="0"/>
              </a:spcAft>
            </a:pPr>
            <a:r>
              <a:rPr lang="en-US" sz="2000" cap="none" dirty="0">
                <a:latin typeface="+mn-lt"/>
              </a:rPr>
              <a:t>Presented by Tenants To Homeowners, &amp; Habitat For Humanity</a:t>
            </a:r>
          </a:p>
        </p:txBody>
      </p:sp>
      <p:pic>
        <p:nvPicPr>
          <p:cNvPr id="23" name="Picture 22" descr="Text&#10;&#10;Description automatically generated with medium confidence">
            <a:extLst>
              <a:ext uri="{FF2B5EF4-FFF2-40B4-BE49-F238E27FC236}">
                <a16:creationId xmlns:a16="http://schemas.microsoft.com/office/drawing/2014/main" id="{CFA65244-02D9-4BEE-8253-180D298CC7EA}"/>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colorTemperature colorTemp="6400"/>
                    </a14:imgEffect>
                  </a14:imgLayer>
                </a14:imgProps>
              </a:ext>
              <a:ext uri="{28A0092B-C50C-407E-A947-70E740481C1C}">
                <a14:useLocalDpi xmlns:a14="http://schemas.microsoft.com/office/drawing/2010/main" val="0"/>
              </a:ext>
            </a:extLst>
          </a:blip>
          <a:srcRect b="-971"/>
          <a:stretch/>
        </p:blipFill>
        <p:spPr>
          <a:xfrm>
            <a:off x="1881833" y="428641"/>
            <a:ext cx="1034576" cy="1069771"/>
          </a:xfrm>
          <a:prstGeom prst="rect">
            <a:avLst/>
          </a:prstGeom>
        </p:spPr>
      </p:pic>
      <p:pic>
        <p:nvPicPr>
          <p:cNvPr id="25" name="Picture 6" descr="Diagram&#10;&#10;Description automatically generated">
            <a:extLst>
              <a:ext uri="{FF2B5EF4-FFF2-40B4-BE49-F238E27FC236}">
                <a16:creationId xmlns:a16="http://schemas.microsoft.com/office/drawing/2014/main" id="{3F36A621-EA16-4784-8A7A-415DBB48DD7D}"/>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rot="20424616">
            <a:off x="3022313" y="930589"/>
            <a:ext cx="1960089" cy="146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Icon&#10;&#10;Description automatically generated">
            <a:extLst>
              <a:ext uri="{FF2B5EF4-FFF2-40B4-BE49-F238E27FC236}">
                <a16:creationId xmlns:a16="http://schemas.microsoft.com/office/drawing/2014/main" id="{D5698396-64F5-4775-A08E-8DD43DA610DD}"/>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rot="438602">
            <a:off x="5221351" y="1256882"/>
            <a:ext cx="1928105" cy="1523203"/>
          </a:xfrm>
          <a:prstGeom prst="rect">
            <a:avLst/>
          </a:prstGeom>
        </p:spPr>
      </p:pic>
      <p:pic>
        <p:nvPicPr>
          <p:cNvPr id="27" name="Picture 26" descr="Diagram&#10;&#10;Description automatically generated with medium confidence">
            <a:extLst>
              <a:ext uri="{FF2B5EF4-FFF2-40B4-BE49-F238E27FC236}">
                <a16:creationId xmlns:a16="http://schemas.microsoft.com/office/drawing/2014/main" id="{8D76B7E8-D7F8-4A3F-B613-E111EE8C6236}"/>
              </a:ext>
            </a:extLst>
          </p:cNvPr>
          <p:cNvPicPr>
            <a:picLocks noChangeAspect="1"/>
          </p:cNvPicPr>
          <p:nvPr/>
        </p:nvPicPr>
        <p:blipFill>
          <a:blip r:embed="rId7">
            <a:alphaModFix amt="50000"/>
            <a:extLst>
              <a:ext uri="{BEBA8EAE-BF5A-486C-A8C5-ECC9F3942E4B}">
                <a14:imgProps xmlns:a14="http://schemas.microsoft.com/office/drawing/2010/main">
                  <a14:imgLayer r:embed="rId8">
                    <a14:imgEffect>
                      <a14:backgroundRemoval t="9115" b="90000" l="7153" r="92292">
                        <a14:foregroundMark x1="20486" y1="9115" x2="19375" y2="10469"/>
                        <a14:foregroundMark x1="10451" y1="36458" x2="7187" y2="36302"/>
                        <a14:foregroundMark x1="88021" y1="76979" x2="92292" y2="82031"/>
                        <a14:backgroundMark x1="11493" y1="34271" x2="11493" y2="34271"/>
                      </a14:backgroundRemoval>
                    </a14:imgEffect>
                  </a14:imgLayer>
                </a14:imgProps>
              </a:ext>
              <a:ext uri="{28A0092B-C50C-407E-A947-70E740481C1C}">
                <a14:useLocalDpi xmlns:a14="http://schemas.microsoft.com/office/drawing/2010/main" val="0"/>
              </a:ext>
            </a:extLst>
          </a:blip>
          <a:stretch>
            <a:fillRect/>
          </a:stretch>
        </p:blipFill>
        <p:spPr>
          <a:xfrm>
            <a:off x="-414920" y="963526"/>
            <a:ext cx="2959510" cy="1973007"/>
          </a:xfrm>
          <a:prstGeom prst="rect">
            <a:avLst/>
          </a:prstGeom>
        </p:spPr>
      </p:pic>
      <p:pic>
        <p:nvPicPr>
          <p:cNvPr id="28" name="Picture 2" descr="Logo&#10;&#10;Description automatically generated">
            <a:extLst>
              <a:ext uri="{FF2B5EF4-FFF2-40B4-BE49-F238E27FC236}">
                <a16:creationId xmlns:a16="http://schemas.microsoft.com/office/drawing/2014/main" id="{77FFAC80-39FC-43EA-9DEA-B35FFBC070AD}"/>
              </a:ext>
            </a:extLst>
          </p:cNvPr>
          <p:cNvPicPr>
            <a:picLocks noChangeAspect="1" noChangeArrowheads="1"/>
          </p:cNvPicPr>
          <p:nvPr/>
        </p:nvPicPr>
        <p:blipFill>
          <a:blip r:embed="rId9">
            <a:alphaModFix amt="20000"/>
            <a:extLst>
              <a:ext uri="{28A0092B-C50C-407E-A947-70E740481C1C}">
                <a14:useLocalDpi xmlns:a14="http://schemas.microsoft.com/office/drawing/2010/main" val="0"/>
              </a:ext>
            </a:extLst>
          </a:blip>
          <a:stretch>
            <a:fillRect/>
          </a:stretch>
        </p:blipFill>
        <p:spPr bwMode="auto">
          <a:xfrm rot="20325999">
            <a:off x="6928729" y="534971"/>
            <a:ext cx="916499" cy="10846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A picture containing icon&#10;&#10;Description automatically generated">
            <a:extLst>
              <a:ext uri="{FF2B5EF4-FFF2-40B4-BE49-F238E27FC236}">
                <a16:creationId xmlns:a16="http://schemas.microsoft.com/office/drawing/2014/main" id="{35D52DA9-6D84-4234-A993-D9ECE35C4C45}"/>
              </a:ext>
            </a:extLst>
          </p:cNvPr>
          <p:cNvPicPr>
            <a:picLocks noChangeAspect="1"/>
          </p:cNvPicPr>
          <p:nvPr/>
        </p:nvPicPr>
        <p:blipFill rotWithShape="1">
          <a:blip r:embed="rId10">
            <a:alphaModFix amt="20000"/>
            <a:extLst>
              <a:ext uri="{28A0092B-C50C-407E-A947-70E740481C1C}">
                <a14:useLocalDpi xmlns:a14="http://schemas.microsoft.com/office/drawing/2010/main" val="0"/>
              </a:ext>
            </a:extLst>
          </a:blip>
          <a:srcRect l="12893" t="4703" r="13702" b="2333"/>
          <a:stretch/>
        </p:blipFill>
        <p:spPr>
          <a:xfrm rot="1068487">
            <a:off x="8182005" y="700293"/>
            <a:ext cx="1413811" cy="1342910"/>
          </a:xfrm>
          <a:prstGeom prst="ellipse">
            <a:avLst/>
          </a:prstGeom>
        </p:spPr>
      </p:pic>
      <p:pic>
        <p:nvPicPr>
          <p:cNvPr id="8" name="Picture 7" descr="A picture containing text&#10;&#10;Description automatically generated">
            <a:extLst>
              <a:ext uri="{FF2B5EF4-FFF2-40B4-BE49-F238E27FC236}">
                <a16:creationId xmlns:a16="http://schemas.microsoft.com/office/drawing/2014/main" id="{E1039D62-14A0-43FF-82F4-A36E95B18C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06280" y="5039528"/>
            <a:ext cx="2443648" cy="814549"/>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9B106FAB-2EB8-4C20-AB5F-B3D5966121AF}"/>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17204" y="5090326"/>
            <a:ext cx="2098512" cy="70358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42289825-1FD7-41FE-89BE-D63D71214EC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59557" y="4988394"/>
            <a:ext cx="2667559" cy="886959"/>
          </a:xfrm>
          <a:prstGeom prst="rect">
            <a:avLst/>
          </a:prstGeom>
        </p:spPr>
      </p:pic>
      <p:grpSp>
        <p:nvGrpSpPr>
          <p:cNvPr id="14" name="Group 13">
            <a:extLst>
              <a:ext uri="{FF2B5EF4-FFF2-40B4-BE49-F238E27FC236}">
                <a16:creationId xmlns:a16="http://schemas.microsoft.com/office/drawing/2014/main" id="{8F09A517-E4FB-42A1-8D05-5C8A09560984}"/>
              </a:ext>
            </a:extLst>
          </p:cNvPr>
          <p:cNvGrpSpPr/>
          <p:nvPr/>
        </p:nvGrpSpPr>
        <p:grpSpPr>
          <a:xfrm>
            <a:off x="3430308" y="5905008"/>
            <a:ext cx="5331384" cy="505273"/>
            <a:chOff x="3321003" y="5708360"/>
            <a:chExt cx="5331384" cy="505273"/>
          </a:xfrm>
        </p:grpSpPr>
        <p:sp>
          <p:nvSpPr>
            <p:cNvPr id="15" name="Subtitle 2">
              <a:extLst>
                <a:ext uri="{FF2B5EF4-FFF2-40B4-BE49-F238E27FC236}">
                  <a16:creationId xmlns:a16="http://schemas.microsoft.com/office/drawing/2014/main" id="{74661317-A418-44D3-84A7-EEEFF1D26083}"/>
                </a:ext>
              </a:extLst>
            </p:cNvPr>
            <p:cNvSpPr txBox="1">
              <a:spLocks/>
            </p:cNvSpPr>
            <p:nvPr/>
          </p:nvSpPr>
          <p:spPr>
            <a:xfrm>
              <a:off x="3321003" y="5708360"/>
              <a:ext cx="5331384" cy="5052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20000"/>
                </a:lnSpc>
                <a:spcBef>
                  <a:spcPts val="0"/>
                </a:spcBef>
                <a:spcAft>
                  <a:spcPts val="0"/>
                </a:spcAft>
              </a:pPr>
              <a:r>
                <a:rPr lang="en-US" sz="2000" cap="none" dirty="0">
                  <a:latin typeface="+mn-lt"/>
                </a:rPr>
                <a:t>Made possible by support from</a:t>
              </a:r>
            </a:p>
          </p:txBody>
        </p:sp>
        <p:pic>
          <p:nvPicPr>
            <p:cNvPr id="16" name="Picture 15" descr="Logo&#10;&#10;Description automatically generated">
              <a:extLst>
                <a:ext uri="{FF2B5EF4-FFF2-40B4-BE49-F238E27FC236}">
                  <a16:creationId xmlns:a16="http://schemas.microsoft.com/office/drawing/2014/main" id="{7A4ED7C7-1BE3-4815-8745-BB2D9B962672}"/>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59942" y="5822570"/>
              <a:ext cx="1101163" cy="274994"/>
            </a:xfrm>
            <a:prstGeom prst="rect">
              <a:avLst/>
            </a:prstGeom>
          </p:spPr>
        </p:pic>
      </p:grpSp>
    </p:spTree>
    <p:extLst>
      <p:ext uri="{BB962C8B-B14F-4D97-AF65-F5344CB8AC3E}">
        <p14:creationId xmlns:p14="http://schemas.microsoft.com/office/powerpoint/2010/main" val="40947368"/>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0CD5-9D27-41CC-910F-E501C92D90BF}"/>
              </a:ext>
            </a:extLst>
          </p:cNvPr>
          <p:cNvSpPr>
            <a:spLocks noGrp="1"/>
          </p:cNvSpPr>
          <p:nvPr>
            <p:ph type="title"/>
          </p:nvPr>
        </p:nvSpPr>
        <p:spPr/>
        <p:txBody>
          <a:bodyPr/>
          <a:lstStyle/>
          <a:p>
            <a:pPr>
              <a:lnSpc>
                <a:spcPct val="100000"/>
              </a:lnSpc>
              <a:spcBef>
                <a:spcPct val="0"/>
              </a:spcBef>
            </a:pPr>
            <a:r>
              <a:rPr lang="en-US" altLang="en-US" sz="4800" dirty="0">
                <a:solidFill>
                  <a:schemeClr val="tx2"/>
                </a:solidFill>
              </a:rPr>
              <a:t>Housing Discrimination is Illegal!</a:t>
            </a:r>
            <a:br>
              <a:rPr lang="en-US" altLang="en-US" sz="4800" dirty="0"/>
            </a:br>
            <a:r>
              <a:rPr lang="en-US" altLang="en-US" sz="3000" dirty="0"/>
              <a:t>The Fair Housing Act Protects Against:</a:t>
            </a:r>
            <a:endParaRPr lang="en-US" sz="3000" dirty="0"/>
          </a:p>
        </p:txBody>
      </p:sp>
      <p:sp>
        <p:nvSpPr>
          <p:cNvPr id="3" name="Content Placeholder 2">
            <a:extLst>
              <a:ext uri="{FF2B5EF4-FFF2-40B4-BE49-F238E27FC236}">
                <a16:creationId xmlns:a16="http://schemas.microsoft.com/office/drawing/2014/main" id="{77D9C87A-7B5B-41BB-88BA-7122AA5B81B8}"/>
              </a:ext>
            </a:extLst>
          </p:cNvPr>
          <p:cNvSpPr>
            <a:spLocks noGrp="1"/>
          </p:cNvSpPr>
          <p:nvPr>
            <p:ph idx="1"/>
          </p:nvPr>
        </p:nvSpPr>
        <p:spPr>
          <a:xfrm>
            <a:off x="1198880" y="1845734"/>
            <a:ext cx="9956800" cy="3793066"/>
          </a:xfrm>
        </p:spPr>
        <p:txBody>
          <a:bodyPr>
            <a:noAutofit/>
          </a:bodyPr>
          <a:lstStyle/>
          <a:p>
            <a:pPr algn="l" eaLnBrk="1" fontAlgn="auto" hangingPunct="1">
              <a:spcAft>
                <a:spcPts val="0"/>
              </a:spcAft>
              <a:buClr>
                <a:schemeClr val="accent6"/>
              </a:buClr>
              <a:buFont typeface="Wingdings 2" panose="05020102010507070707" pitchFamily="18" charset="2"/>
              <a:buChar char=""/>
              <a:defRPr/>
            </a:pPr>
            <a:r>
              <a:rPr lang="en-AU" altLang="en-US" sz="2800" dirty="0">
                <a:ea typeface="Verdana" panose="020B0604030504040204" pitchFamily="34" charset="0"/>
                <a:cs typeface="Verdana" panose="020B0604030504040204" pitchFamily="34" charset="0"/>
              </a:rPr>
              <a:t> Steering prospective buyers to other </a:t>
            </a:r>
            <a:r>
              <a:rPr lang="en-AU" altLang="en-US" sz="2800" dirty="0" err="1">
                <a:ea typeface="Verdana" panose="020B0604030504040204" pitchFamily="34" charset="0"/>
                <a:cs typeface="Verdana" panose="020B0604030504040204" pitchFamily="34" charset="0"/>
              </a:rPr>
              <a:t>neighborhoods</a:t>
            </a:r>
            <a:endParaRPr lang="en-AU" altLang="en-US" sz="2800" dirty="0">
              <a:ea typeface="Verdana" panose="020B0604030504040204" pitchFamily="34" charset="0"/>
              <a:cs typeface="Verdana" panose="020B0604030504040204" pitchFamily="34" charset="0"/>
            </a:endParaRPr>
          </a:p>
          <a:p>
            <a:pPr algn="l" eaLnBrk="1" fontAlgn="auto" hangingPunct="1">
              <a:spcAft>
                <a:spcPts val="0"/>
              </a:spcAft>
              <a:buClr>
                <a:schemeClr val="accent6"/>
              </a:buClr>
              <a:buFont typeface="Wingdings 2" panose="05020102010507070707" pitchFamily="18" charset="2"/>
              <a:buChar char=""/>
              <a:defRPr/>
            </a:pPr>
            <a:r>
              <a:rPr lang="en-AU" altLang="en-US" sz="2800" dirty="0">
                <a:ea typeface="Verdana" panose="020B0604030504040204" pitchFamily="34" charset="0"/>
                <a:cs typeface="Verdana" panose="020B0604030504040204" pitchFamily="34" charset="0"/>
              </a:rPr>
              <a:t> Refusing to rent, sell, make available, or negotiate</a:t>
            </a:r>
          </a:p>
          <a:p>
            <a:pPr algn="l" eaLnBrk="1" fontAlgn="auto" hangingPunct="1">
              <a:spcAft>
                <a:spcPts val="0"/>
              </a:spcAft>
              <a:buClr>
                <a:schemeClr val="accent6"/>
              </a:buClr>
              <a:buFont typeface="Wingdings 2" panose="05020102010507070707" pitchFamily="18" charset="2"/>
              <a:buChar char=""/>
              <a:defRPr/>
            </a:pPr>
            <a:r>
              <a:rPr lang="en-AU" altLang="en-US" sz="2800" dirty="0">
                <a:ea typeface="Verdana" panose="020B0604030504040204" pitchFamily="34" charset="0"/>
                <a:cs typeface="Verdana" panose="020B0604030504040204" pitchFamily="34" charset="0"/>
              </a:rPr>
              <a:t> Refusing mortgage loan or insurance</a:t>
            </a:r>
          </a:p>
          <a:p>
            <a:pPr algn="l" eaLnBrk="1" fontAlgn="auto" hangingPunct="1">
              <a:spcAft>
                <a:spcPts val="0"/>
              </a:spcAft>
              <a:buClr>
                <a:schemeClr val="accent6"/>
              </a:buClr>
              <a:buFont typeface="Wingdings 2" panose="05020102010507070707" pitchFamily="18" charset="2"/>
              <a:buChar char=""/>
              <a:defRPr/>
            </a:pPr>
            <a:r>
              <a:rPr lang="en-AU" altLang="en-US" sz="2800" dirty="0">
                <a:ea typeface="Verdana" panose="020B0604030504040204" pitchFamily="34" charset="0"/>
                <a:cs typeface="Verdana" panose="020B0604030504040204" pitchFamily="34" charset="0"/>
              </a:rPr>
              <a:t> Imposing different terms or conditions for various people</a:t>
            </a:r>
          </a:p>
          <a:p>
            <a:pPr algn="l" eaLnBrk="1" fontAlgn="auto" hangingPunct="1">
              <a:spcAft>
                <a:spcPts val="0"/>
              </a:spcAft>
              <a:buClr>
                <a:schemeClr val="accent6"/>
              </a:buClr>
              <a:buFont typeface="Wingdings 2" panose="05020102010507070707" pitchFamily="18" charset="2"/>
              <a:buChar char=""/>
              <a:defRPr/>
            </a:pPr>
            <a:r>
              <a:rPr lang="en-US" sz="2800" dirty="0">
                <a:ea typeface="Verdana" panose="020B0604030504040204" pitchFamily="34" charset="0"/>
                <a:cs typeface="Verdana" panose="020B0604030504040204" pitchFamily="34" charset="0"/>
              </a:rPr>
              <a:t> Asking about physical or mental disabilities</a:t>
            </a:r>
            <a:endParaRPr lang="en-AU" altLang="en-US" sz="2800" dirty="0">
              <a:ea typeface="Verdana" panose="020B0604030504040204" pitchFamily="34" charset="0"/>
              <a:cs typeface="Verdana" panose="020B0604030504040204" pitchFamily="34" charset="0"/>
            </a:endParaRPr>
          </a:p>
          <a:p>
            <a:pPr algn="l" eaLnBrk="1" fontAlgn="auto" hangingPunct="1">
              <a:spcAft>
                <a:spcPts val="0"/>
              </a:spcAft>
              <a:buClr>
                <a:schemeClr val="accent6"/>
              </a:buClr>
              <a:buFont typeface="Wingdings 2" panose="05020102010507070707" pitchFamily="18" charset="2"/>
              <a:buChar char=""/>
              <a:defRPr/>
            </a:pPr>
            <a:r>
              <a:rPr lang="en-AU" altLang="en-US" sz="2800" dirty="0">
                <a:ea typeface="Verdana" panose="020B0604030504040204" pitchFamily="34" charset="0"/>
                <a:cs typeface="Verdana" panose="020B0604030504040204" pitchFamily="34" charset="0"/>
              </a:rPr>
              <a:t> Threats, coercion, or intimidation</a:t>
            </a:r>
          </a:p>
          <a:p>
            <a:pPr algn="l" eaLnBrk="1" fontAlgn="auto" hangingPunct="1">
              <a:spcAft>
                <a:spcPts val="0"/>
              </a:spcAft>
              <a:buClr>
                <a:schemeClr val="accent6"/>
              </a:buClr>
              <a:buFont typeface="Wingdings 2" panose="05020102010507070707" pitchFamily="18" charset="2"/>
              <a:buChar char=""/>
              <a:defRPr/>
            </a:pPr>
            <a:r>
              <a:rPr lang="en-US" sz="2800" dirty="0">
                <a:ea typeface="Verdana" panose="020B0604030504040204" pitchFamily="34" charset="0"/>
                <a:cs typeface="Verdana" panose="020B0604030504040204" pitchFamily="34" charset="0"/>
              </a:rPr>
              <a:t> Advertising preference for certain kinds of tenants or homebuyers</a:t>
            </a:r>
            <a:endParaRPr lang="en-AU" altLang="en-US" sz="280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23011011"/>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3008EA-BC92-48C3-94D8-977723FD9007}"/>
              </a:ext>
            </a:extLst>
          </p:cNvPr>
          <p:cNvSpPr>
            <a:spLocks noGrp="1"/>
          </p:cNvSpPr>
          <p:nvPr>
            <p:ph type="title"/>
          </p:nvPr>
        </p:nvSpPr>
        <p:spPr>
          <a:xfrm>
            <a:off x="314961" y="745066"/>
            <a:ext cx="3572610" cy="5225627"/>
          </a:xfrm>
        </p:spPr>
        <p:txBody>
          <a:bodyPr anchor="ctr">
            <a:normAutofit/>
          </a:bodyPr>
          <a:lstStyle/>
          <a:p>
            <a:r>
              <a:rPr lang="en-US" sz="3600" dirty="0">
                <a:ea typeface="Verdana" panose="020B0604030504040204" pitchFamily="34" charset="0"/>
                <a:cs typeface="Verdana" panose="020B0604030504040204" pitchFamily="34" charset="0"/>
              </a:rPr>
              <a:t>Who Must Comply With Fair Housing Law?</a:t>
            </a:r>
            <a:br>
              <a:rPr lang="en-US" sz="3600" dirty="0">
                <a:ea typeface="Verdana" panose="020B0604030504040204" pitchFamily="34" charset="0"/>
                <a:cs typeface="Verdana" panose="020B0604030504040204" pitchFamily="34" charset="0"/>
              </a:rPr>
            </a:br>
            <a:endParaRPr lang="en-US" sz="3600" dirty="0"/>
          </a:p>
        </p:txBody>
      </p:sp>
      <p:cxnSp>
        <p:nvCxnSpPr>
          <p:cNvPr id="10" name="Straight Connector 9">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F6F1BB5-FA27-4FA4-A6C3-2C6A612EB707}"/>
              </a:ext>
            </a:extLst>
          </p:cNvPr>
          <p:cNvSpPr>
            <a:spLocks noGrp="1"/>
          </p:cNvSpPr>
          <p:nvPr>
            <p:ph idx="1"/>
          </p:nvPr>
        </p:nvSpPr>
        <p:spPr>
          <a:xfrm>
            <a:off x="4351019" y="643466"/>
            <a:ext cx="6895973" cy="5225628"/>
          </a:xfrm>
        </p:spPr>
        <p:txBody>
          <a:bodyPr anchor="ctr">
            <a:normAutofit/>
          </a:bodyPr>
          <a:lstStyle/>
          <a:p>
            <a:pPr>
              <a:spcBef>
                <a:spcPts val="0"/>
              </a:spcBef>
              <a:defRPr/>
            </a:pPr>
            <a:r>
              <a:rPr lang="en-US" dirty="0">
                <a:ea typeface="Verdana" panose="020B0604030504040204" pitchFamily="34" charset="0"/>
                <a:cs typeface="Verdana" panose="020B0604030504040204" pitchFamily="34" charset="0"/>
              </a:rPr>
              <a:t>Real estate agents, brokers, lenders, insurance companies, mobile home parks, government housing programs, and multi-family landlords, property managers, maintenance personnel, housing staff, and tenants must comply. Only single-family owners not using an agent are exempt. There are also allowances for senior housing that is based on age.</a:t>
            </a:r>
          </a:p>
          <a:p>
            <a:pPr>
              <a:spcBef>
                <a:spcPts val="0"/>
              </a:spcBef>
              <a:defRPr/>
            </a:pPr>
            <a:endParaRPr lang="en-US" dirty="0">
              <a:ea typeface="Verdana" panose="020B0604030504040204" pitchFamily="34" charset="0"/>
              <a:cs typeface="Verdana" panose="020B0604030504040204" pitchFamily="34" charset="0"/>
            </a:endParaRPr>
          </a:p>
          <a:p>
            <a:pPr>
              <a:spcBef>
                <a:spcPts val="0"/>
              </a:spcBef>
              <a:defRPr/>
            </a:pPr>
            <a:r>
              <a:rPr lang="en-US" dirty="0">
                <a:ea typeface="Verdana" panose="020B0604030504040204" pitchFamily="34" charset="0"/>
                <a:cs typeface="Verdana" panose="020B0604030504040204" pitchFamily="34" charset="0"/>
              </a:rPr>
              <a:t>If you feel like you have been discriminated against, the Fair Housing Law is enforced by the City of Lawrence’s Human Relations Commission, the Department of Housing and Urban Development (HUD) and the Department of Justice (DOJ). </a:t>
            </a:r>
          </a:p>
          <a:p>
            <a:pPr>
              <a:spcBef>
                <a:spcPts val="0"/>
              </a:spcBef>
              <a:defRPr/>
            </a:pPr>
            <a:r>
              <a:rPr lang="en-US" dirty="0">
                <a:ea typeface="Verdana" panose="020B0604030504040204" pitchFamily="34" charset="0"/>
                <a:cs typeface="Verdana" panose="020B0604030504040204" pitchFamily="34" charset="0"/>
              </a:rPr>
              <a:t>There is a one year filing period.</a:t>
            </a:r>
          </a:p>
          <a:p>
            <a:pPr>
              <a:spcBef>
                <a:spcPts val="0"/>
              </a:spcBef>
              <a:defRPr/>
            </a:pPr>
            <a:endParaRPr lang="en-US" dirty="0">
              <a:ea typeface="Verdana" panose="020B0604030504040204" pitchFamily="34" charset="0"/>
              <a:cs typeface="Verdana" panose="020B0604030504040204" pitchFamily="34" charset="0"/>
            </a:endParaRPr>
          </a:p>
          <a:p>
            <a:pPr>
              <a:defRPr/>
            </a:pPr>
            <a:r>
              <a:rPr lang="en-US" b="1" dirty="0"/>
              <a:t>City of Lawrence Human Relations Division: 785-832-3310 or https://lawrenceks.org/attorney/fairhousing/</a:t>
            </a:r>
          </a:p>
          <a:p>
            <a:endParaRPr lang="en-US" dirty="0"/>
          </a:p>
        </p:txBody>
      </p:sp>
      <p:sp>
        <p:nvSpPr>
          <p:cNvPr id="12" name="Rectangle 11">
            <a:extLst>
              <a:ext uri="{FF2B5EF4-FFF2-40B4-BE49-F238E27FC236}">
                <a16:creationId xmlns:a16="http://schemas.microsoft.com/office/drawing/2014/main" id="{4C15B19B-E7BB-4060-B12F-3CDA8EF16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447912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A4CAC25-1383-4373-B004-7C02F2ECF285}"/>
              </a:ext>
            </a:extLst>
          </p:cNvPr>
          <p:cNvSpPr>
            <a:spLocks noGrp="1"/>
          </p:cNvSpPr>
          <p:nvPr>
            <p:ph type="title"/>
          </p:nvPr>
        </p:nvSpPr>
        <p:spPr>
          <a:xfrm>
            <a:off x="492370" y="605896"/>
            <a:ext cx="3084844" cy="5646208"/>
          </a:xfrm>
        </p:spPr>
        <p:txBody>
          <a:bodyPr anchor="ctr">
            <a:normAutofit/>
          </a:bodyPr>
          <a:lstStyle/>
          <a:p>
            <a:r>
              <a:rPr lang="en-US" altLang="en-US" sz="3600">
                <a:solidFill>
                  <a:srgbClr val="FFFFFF"/>
                </a:solidFill>
              </a:rPr>
              <a:t>Mortgage Types</a:t>
            </a:r>
            <a:endParaRPr lang="en-US" sz="3600">
              <a:solidFill>
                <a:srgbClr val="FFFFFF"/>
              </a:solidFill>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C689D05A-1B42-435A-A810-8307E6F3D76D}"/>
              </a:ext>
            </a:extLst>
          </p:cNvPr>
          <p:cNvSpPr>
            <a:spLocks noGrp="1"/>
          </p:cNvSpPr>
          <p:nvPr>
            <p:ph idx="1"/>
          </p:nvPr>
        </p:nvSpPr>
        <p:spPr>
          <a:xfrm>
            <a:off x="4233597" y="1134216"/>
            <a:ext cx="7823200" cy="5459624"/>
          </a:xfrm>
        </p:spPr>
        <p:txBody>
          <a:bodyPr numCol="2" spcCol="274320" anchor="ctr">
            <a:noAutofit/>
          </a:bodyPr>
          <a:lstStyle/>
          <a:p>
            <a:pPr marL="0" indent="0">
              <a:lnSpc>
                <a:spcPct val="100000"/>
              </a:lnSpc>
              <a:spcBef>
                <a:spcPct val="0"/>
              </a:spcBef>
              <a:spcAft>
                <a:spcPts val="600"/>
              </a:spcAft>
              <a:buNone/>
            </a:pPr>
            <a:r>
              <a:rPr lang="en-US" altLang="en-US" sz="1800" u="sng" dirty="0">
                <a:solidFill>
                  <a:schemeClr val="tx2"/>
                </a:solidFill>
              </a:rPr>
              <a:t>Conventional Loan</a:t>
            </a:r>
          </a:p>
          <a:p>
            <a:pPr marL="0" indent="0">
              <a:lnSpc>
                <a:spcPct val="100000"/>
              </a:lnSpc>
              <a:spcBef>
                <a:spcPct val="0"/>
              </a:spcBef>
              <a:spcAft>
                <a:spcPts val="600"/>
              </a:spcAft>
              <a:buNone/>
            </a:pPr>
            <a:r>
              <a:rPr lang="en-US" altLang="en-US" sz="1800" dirty="0">
                <a:solidFill>
                  <a:schemeClr val="tx2"/>
                </a:solidFill>
              </a:rPr>
              <a:t>A fixed rate, fixed term loan</a:t>
            </a:r>
          </a:p>
          <a:p>
            <a:pPr marL="0" indent="0">
              <a:lnSpc>
                <a:spcPct val="100000"/>
              </a:lnSpc>
              <a:spcBef>
                <a:spcPct val="0"/>
              </a:spcBef>
              <a:spcAft>
                <a:spcPts val="600"/>
              </a:spcAft>
              <a:buNone/>
            </a:pPr>
            <a:r>
              <a:rPr lang="en-US" altLang="en-US" sz="1800" dirty="0">
                <a:solidFill>
                  <a:schemeClr val="tx1">
                    <a:lumMod val="60000"/>
                    <a:lumOff val="40000"/>
                  </a:schemeClr>
                </a:solidFill>
              </a:rPr>
              <a:t>Tenants to Homeowners uses conventional loans with income-based down payment.</a:t>
            </a:r>
          </a:p>
          <a:p>
            <a:pPr marL="0" indent="0">
              <a:lnSpc>
                <a:spcPct val="100000"/>
              </a:lnSpc>
              <a:spcBef>
                <a:spcPct val="0"/>
              </a:spcBef>
              <a:spcAft>
                <a:spcPts val="600"/>
              </a:spcAft>
              <a:buNone/>
            </a:pPr>
            <a:endParaRPr lang="en-US" altLang="en-US" sz="1800" dirty="0">
              <a:solidFill>
                <a:schemeClr val="tx2"/>
              </a:solidFill>
            </a:endParaRPr>
          </a:p>
          <a:p>
            <a:pPr marL="0" indent="0">
              <a:lnSpc>
                <a:spcPct val="100000"/>
              </a:lnSpc>
              <a:spcBef>
                <a:spcPct val="0"/>
              </a:spcBef>
              <a:spcAft>
                <a:spcPts val="600"/>
              </a:spcAft>
              <a:buNone/>
            </a:pPr>
            <a:r>
              <a:rPr lang="en-US" altLang="en-US" sz="1800" u="sng" dirty="0">
                <a:solidFill>
                  <a:schemeClr val="tx2"/>
                </a:solidFill>
              </a:rPr>
              <a:t>Adjustable-Rate Mortgage (ARM)</a:t>
            </a:r>
          </a:p>
          <a:p>
            <a:pPr marL="0" indent="0">
              <a:lnSpc>
                <a:spcPct val="100000"/>
              </a:lnSpc>
              <a:spcBef>
                <a:spcPct val="0"/>
              </a:spcBef>
              <a:spcAft>
                <a:spcPts val="600"/>
              </a:spcAft>
              <a:buNone/>
            </a:pPr>
            <a:r>
              <a:rPr lang="en-US" altLang="en-US" sz="1800" dirty="0">
                <a:solidFill>
                  <a:schemeClr val="tx2"/>
                </a:solidFill>
              </a:rPr>
              <a:t>Mortgage made with an interest rate that will change over a period of time. </a:t>
            </a:r>
          </a:p>
          <a:p>
            <a:pPr marL="0" indent="0">
              <a:lnSpc>
                <a:spcPct val="100000"/>
              </a:lnSpc>
              <a:spcBef>
                <a:spcPct val="0"/>
              </a:spcBef>
              <a:spcAft>
                <a:spcPts val="600"/>
              </a:spcAft>
              <a:buNone/>
            </a:pPr>
            <a:r>
              <a:rPr lang="en-US" altLang="en-US" sz="1800" dirty="0">
                <a:solidFill>
                  <a:schemeClr val="tx2"/>
                </a:solidFill>
              </a:rPr>
              <a:t>Rate starts low and then usually goes way up.</a:t>
            </a:r>
          </a:p>
          <a:p>
            <a:pPr marL="0" indent="0">
              <a:lnSpc>
                <a:spcPct val="100000"/>
              </a:lnSpc>
              <a:spcBef>
                <a:spcPct val="0"/>
              </a:spcBef>
              <a:spcAft>
                <a:spcPts val="600"/>
              </a:spcAft>
              <a:buNone/>
            </a:pPr>
            <a:endParaRPr lang="en-US" altLang="en-US" sz="1800" dirty="0">
              <a:solidFill>
                <a:schemeClr val="tx2"/>
              </a:solidFill>
            </a:endParaRPr>
          </a:p>
          <a:p>
            <a:pPr marL="0" indent="0">
              <a:lnSpc>
                <a:spcPct val="100000"/>
              </a:lnSpc>
              <a:spcBef>
                <a:spcPct val="0"/>
              </a:spcBef>
              <a:spcAft>
                <a:spcPts val="600"/>
              </a:spcAft>
              <a:buNone/>
            </a:pPr>
            <a:r>
              <a:rPr lang="en-US" altLang="en-US" sz="1800" u="sng" dirty="0">
                <a:solidFill>
                  <a:schemeClr val="tx2"/>
                </a:solidFill>
              </a:rPr>
              <a:t>FHA Loan</a:t>
            </a:r>
          </a:p>
          <a:p>
            <a:pPr marL="0" indent="0">
              <a:lnSpc>
                <a:spcPct val="100000"/>
              </a:lnSpc>
              <a:spcBef>
                <a:spcPct val="0"/>
              </a:spcBef>
              <a:spcAft>
                <a:spcPts val="600"/>
              </a:spcAft>
              <a:buNone/>
            </a:pPr>
            <a:r>
              <a:rPr lang="en-US" altLang="en-US" sz="1800" dirty="0">
                <a:solidFill>
                  <a:schemeClr val="tx2"/>
                </a:solidFill>
              </a:rPr>
              <a:t>Mortgage insured by the Federal Housing Administration. </a:t>
            </a:r>
          </a:p>
          <a:p>
            <a:pPr marL="0" indent="0">
              <a:lnSpc>
                <a:spcPct val="100000"/>
              </a:lnSpc>
              <a:spcBef>
                <a:spcPct val="0"/>
              </a:spcBef>
              <a:spcAft>
                <a:spcPts val="600"/>
              </a:spcAft>
              <a:buNone/>
            </a:pPr>
            <a:r>
              <a:rPr lang="en-US" altLang="en-US" sz="1800" dirty="0">
                <a:solidFill>
                  <a:schemeClr val="tx2"/>
                </a:solidFill>
              </a:rPr>
              <a:t>Lower down payment (3.5%)</a:t>
            </a:r>
          </a:p>
          <a:p>
            <a:pPr marL="0" indent="0">
              <a:lnSpc>
                <a:spcPct val="100000"/>
              </a:lnSpc>
              <a:spcBef>
                <a:spcPct val="0"/>
              </a:spcBef>
              <a:spcAft>
                <a:spcPts val="600"/>
              </a:spcAft>
              <a:buNone/>
            </a:pPr>
            <a:endParaRPr lang="en-US" altLang="en-US" sz="1800" dirty="0">
              <a:solidFill>
                <a:schemeClr val="tx2"/>
              </a:solidFill>
            </a:endParaRPr>
          </a:p>
          <a:p>
            <a:pPr marL="0" indent="0">
              <a:lnSpc>
                <a:spcPct val="100000"/>
              </a:lnSpc>
              <a:spcBef>
                <a:spcPct val="0"/>
              </a:spcBef>
              <a:spcAft>
                <a:spcPts val="600"/>
              </a:spcAft>
              <a:buNone/>
            </a:pPr>
            <a:endParaRPr lang="en-US" altLang="en-US" sz="1800" dirty="0">
              <a:solidFill>
                <a:schemeClr val="tx2"/>
              </a:solidFill>
            </a:endParaRPr>
          </a:p>
          <a:p>
            <a:pPr marL="0" indent="0">
              <a:lnSpc>
                <a:spcPct val="100000"/>
              </a:lnSpc>
              <a:spcBef>
                <a:spcPct val="0"/>
              </a:spcBef>
              <a:spcAft>
                <a:spcPts val="600"/>
              </a:spcAft>
              <a:buNone/>
            </a:pPr>
            <a:endParaRPr lang="en-US" altLang="en-US" sz="1800" u="sng" dirty="0">
              <a:solidFill>
                <a:schemeClr val="tx2"/>
              </a:solidFill>
            </a:endParaRPr>
          </a:p>
          <a:p>
            <a:pPr marL="0" indent="0">
              <a:lnSpc>
                <a:spcPct val="100000"/>
              </a:lnSpc>
              <a:spcBef>
                <a:spcPct val="0"/>
              </a:spcBef>
              <a:spcAft>
                <a:spcPts val="600"/>
              </a:spcAft>
              <a:buNone/>
            </a:pPr>
            <a:r>
              <a:rPr lang="en-US" altLang="en-US" sz="1800" u="sng" dirty="0">
                <a:solidFill>
                  <a:schemeClr val="tx2"/>
                </a:solidFill>
              </a:rPr>
              <a:t>VA Loans</a:t>
            </a:r>
          </a:p>
          <a:p>
            <a:pPr marL="0" indent="0">
              <a:lnSpc>
                <a:spcPct val="100000"/>
              </a:lnSpc>
              <a:spcBef>
                <a:spcPct val="0"/>
              </a:spcBef>
              <a:spcAft>
                <a:spcPts val="600"/>
              </a:spcAft>
              <a:buNone/>
            </a:pPr>
            <a:r>
              <a:rPr lang="en-US" altLang="en-US" sz="1800" dirty="0">
                <a:solidFill>
                  <a:schemeClr val="tx2"/>
                </a:solidFill>
              </a:rPr>
              <a:t>Mortgage guaranteed by the Veteran’s Administration</a:t>
            </a:r>
          </a:p>
          <a:p>
            <a:pPr marL="0" indent="0">
              <a:lnSpc>
                <a:spcPct val="100000"/>
              </a:lnSpc>
              <a:spcBef>
                <a:spcPct val="0"/>
              </a:spcBef>
              <a:spcAft>
                <a:spcPts val="600"/>
              </a:spcAft>
              <a:buNone/>
            </a:pPr>
            <a:r>
              <a:rPr lang="en-US" altLang="en-US" sz="1800" dirty="0">
                <a:solidFill>
                  <a:schemeClr val="tx2"/>
                </a:solidFill>
              </a:rPr>
              <a:t>No down payment.</a:t>
            </a:r>
          </a:p>
          <a:p>
            <a:pPr marL="0" indent="0">
              <a:lnSpc>
                <a:spcPct val="100000"/>
              </a:lnSpc>
              <a:spcBef>
                <a:spcPct val="0"/>
              </a:spcBef>
              <a:spcAft>
                <a:spcPts val="600"/>
              </a:spcAft>
              <a:buNone/>
            </a:pPr>
            <a:endParaRPr lang="en-US" altLang="en-US" sz="1800" dirty="0">
              <a:solidFill>
                <a:schemeClr val="tx2"/>
              </a:solidFill>
            </a:endParaRPr>
          </a:p>
          <a:p>
            <a:pPr marL="0" indent="0">
              <a:lnSpc>
                <a:spcPct val="100000"/>
              </a:lnSpc>
              <a:spcBef>
                <a:spcPct val="0"/>
              </a:spcBef>
              <a:spcAft>
                <a:spcPts val="600"/>
              </a:spcAft>
              <a:buNone/>
            </a:pPr>
            <a:r>
              <a:rPr lang="en-US" altLang="en-US" sz="1800" u="sng" dirty="0">
                <a:solidFill>
                  <a:schemeClr val="tx2"/>
                </a:solidFill>
              </a:rPr>
              <a:t>USDA Loans</a:t>
            </a:r>
          </a:p>
          <a:p>
            <a:pPr marL="0" indent="0">
              <a:lnSpc>
                <a:spcPct val="100000"/>
              </a:lnSpc>
              <a:spcBef>
                <a:spcPct val="0"/>
              </a:spcBef>
              <a:spcAft>
                <a:spcPts val="600"/>
              </a:spcAft>
              <a:buNone/>
            </a:pPr>
            <a:r>
              <a:rPr lang="en-US" altLang="en-US" sz="1800" dirty="0">
                <a:solidFill>
                  <a:schemeClr val="tx2"/>
                </a:solidFill>
              </a:rPr>
              <a:t>Eligible rural homebuyers only</a:t>
            </a:r>
          </a:p>
          <a:p>
            <a:pPr marL="0" indent="0">
              <a:lnSpc>
                <a:spcPct val="100000"/>
              </a:lnSpc>
              <a:spcBef>
                <a:spcPct val="0"/>
              </a:spcBef>
              <a:spcAft>
                <a:spcPts val="600"/>
              </a:spcAft>
              <a:buNone/>
            </a:pPr>
            <a:r>
              <a:rPr lang="en-US" altLang="en-US" sz="1800" dirty="0">
                <a:solidFill>
                  <a:schemeClr val="tx2"/>
                </a:solidFill>
              </a:rPr>
              <a:t>No down payment.</a:t>
            </a:r>
          </a:p>
          <a:p>
            <a:pPr marL="0" indent="0">
              <a:lnSpc>
                <a:spcPct val="100000"/>
              </a:lnSpc>
              <a:spcBef>
                <a:spcPct val="0"/>
              </a:spcBef>
              <a:spcAft>
                <a:spcPts val="600"/>
              </a:spcAft>
              <a:buNone/>
            </a:pPr>
            <a:endParaRPr lang="en-US" altLang="en-US" sz="1800" dirty="0">
              <a:solidFill>
                <a:schemeClr val="tx2"/>
              </a:solidFill>
            </a:endParaRPr>
          </a:p>
          <a:p>
            <a:pPr marL="0" indent="0">
              <a:lnSpc>
                <a:spcPct val="100000"/>
              </a:lnSpc>
              <a:spcBef>
                <a:spcPct val="0"/>
              </a:spcBef>
              <a:spcAft>
                <a:spcPts val="600"/>
              </a:spcAft>
              <a:buNone/>
            </a:pPr>
            <a:r>
              <a:rPr lang="en-US" altLang="en-US" sz="1800" u="sng" dirty="0">
                <a:solidFill>
                  <a:schemeClr val="tx2"/>
                </a:solidFill>
              </a:rPr>
              <a:t>Contract for Deed</a:t>
            </a:r>
          </a:p>
          <a:p>
            <a:pPr marL="0" indent="0">
              <a:lnSpc>
                <a:spcPct val="100000"/>
              </a:lnSpc>
              <a:spcBef>
                <a:spcPct val="0"/>
              </a:spcBef>
              <a:spcAft>
                <a:spcPts val="600"/>
              </a:spcAft>
              <a:buNone/>
            </a:pPr>
            <a:r>
              <a:rPr lang="en-US" altLang="en-US" sz="1800" dirty="0">
                <a:solidFill>
                  <a:schemeClr val="tx2"/>
                </a:solidFill>
              </a:rPr>
              <a:t>Seller Financed. </a:t>
            </a:r>
          </a:p>
          <a:p>
            <a:pPr marL="0" indent="0">
              <a:lnSpc>
                <a:spcPct val="100000"/>
              </a:lnSpc>
              <a:spcBef>
                <a:spcPct val="0"/>
              </a:spcBef>
              <a:spcAft>
                <a:spcPts val="600"/>
              </a:spcAft>
              <a:buNone/>
            </a:pPr>
            <a:r>
              <a:rPr lang="en-US" altLang="en-US" sz="1800" dirty="0">
                <a:solidFill>
                  <a:schemeClr val="tx2"/>
                </a:solidFill>
              </a:rPr>
              <a:t>Bad idea.</a:t>
            </a:r>
          </a:p>
          <a:p>
            <a:pPr marL="0" indent="0">
              <a:lnSpc>
                <a:spcPct val="100000"/>
              </a:lnSpc>
              <a:spcBef>
                <a:spcPct val="0"/>
              </a:spcBef>
              <a:spcAft>
                <a:spcPts val="600"/>
              </a:spcAft>
              <a:buNone/>
            </a:pPr>
            <a:endParaRPr lang="en-US" altLang="en-US" sz="1800" dirty="0">
              <a:solidFill>
                <a:schemeClr val="tx2"/>
              </a:solidFill>
            </a:endParaRPr>
          </a:p>
          <a:p>
            <a:pPr marL="0" indent="0">
              <a:lnSpc>
                <a:spcPct val="100000"/>
              </a:lnSpc>
              <a:spcBef>
                <a:spcPct val="0"/>
              </a:spcBef>
              <a:spcAft>
                <a:spcPts val="600"/>
              </a:spcAft>
              <a:buNone/>
            </a:pPr>
            <a:r>
              <a:rPr lang="en-US" altLang="en-US" sz="1800" u="sng" dirty="0">
                <a:solidFill>
                  <a:schemeClr val="tx1">
                    <a:lumMod val="60000"/>
                    <a:lumOff val="40000"/>
                  </a:schemeClr>
                </a:solidFill>
              </a:rPr>
              <a:t>Habitat Loan</a:t>
            </a:r>
          </a:p>
          <a:p>
            <a:pPr marL="0" indent="0">
              <a:lnSpc>
                <a:spcPct val="100000"/>
              </a:lnSpc>
              <a:spcBef>
                <a:spcPct val="0"/>
              </a:spcBef>
              <a:spcAft>
                <a:spcPts val="600"/>
              </a:spcAft>
              <a:buNone/>
            </a:pPr>
            <a:r>
              <a:rPr lang="en-US" altLang="en-US" sz="1800" dirty="0">
                <a:solidFill>
                  <a:schemeClr val="tx1">
                    <a:lumMod val="60000"/>
                    <a:lumOff val="40000"/>
                  </a:schemeClr>
                </a:solidFill>
              </a:rPr>
              <a:t>Habitat for Humanity holds their own loans for program participants.</a:t>
            </a:r>
          </a:p>
          <a:p>
            <a:pPr marL="0" indent="0">
              <a:lnSpc>
                <a:spcPct val="100000"/>
              </a:lnSpc>
              <a:spcBef>
                <a:spcPct val="0"/>
              </a:spcBef>
              <a:spcAft>
                <a:spcPts val="600"/>
              </a:spcAft>
              <a:buNone/>
            </a:pPr>
            <a:endParaRPr lang="en-US" altLang="en-US" sz="1800" dirty="0">
              <a:solidFill>
                <a:schemeClr val="tx2"/>
              </a:solidFill>
            </a:endParaRPr>
          </a:p>
        </p:txBody>
      </p:sp>
    </p:spTree>
    <p:extLst>
      <p:ext uri="{BB962C8B-B14F-4D97-AF65-F5344CB8AC3E}">
        <p14:creationId xmlns:p14="http://schemas.microsoft.com/office/powerpoint/2010/main" val="1948796726"/>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EDE823-5B5C-4AB2-87A4-FA9E492E60B6}"/>
              </a:ext>
            </a:extLst>
          </p:cNvPr>
          <p:cNvSpPr>
            <a:spLocks noGrp="1"/>
          </p:cNvSpPr>
          <p:nvPr>
            <p:ph type="title"/>
          </p:nvPr>
        </p:nvSpPr>
        <p:spPr>
          <a:xfrm>
            <a:off x="6411685" y="634946"/>
            <a:ext cx="5127171" cy="1450757"/>
          </a:xfrm>
        </p:spPr>
        <p:txBody>
          <a:bodyPr>
            <a:normAutofit/>
          </a:bodyPr>
          <a:lstStyle/>
          <a:p>
            <a:r>
              <a:rPr lang="en-US" dirty="0">
                <a:solidFill>
                  <a:schemeClr val="tx2"/>
                </a:solidFill>
              </a:rPr>
              <a:t>Predatory Lending</a:t>
            </a:r>
          </a:p>
        </p:txBody>
      </p:sp>
      <p:cxnSp>
        <p:nvCxnSpPr>
          <p:cNvPr id="34" name="Straight Connector 33">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CADA485-7FDB-4D4C-86A0-F6CF5C816D35}"/>
              </a:ext>
            </a:extLst>
          </p:cNvPr>
          <p:cNvSpPr>
            <a:spLocks noGrp="1"/>
          </p:cNvSpPr>
          <p:nvPr>
            <p:ph idx="1"/>
          </p:nvPr>
        </p:nvSpPr>
        <p:spPr>
          <a:xfrm>
            <a:off x="6411684" y="2198914"/>
            <a:ext cx="5127172" cy="3670180"/>
          </a:xfrm>
        </p:spPr>
        <p:txBody>
          <a:bodyPr>
            <a:normAutofit/>
          </a:bodyPr>
          <a:lstStyle/>
          <a:p>
            <a:r>
              <a:rPr lang="en-US" b="1" dirty="0">
                <a:solidFill>
                  <a:schemeClr val="tx2"/>
                </a:solidFill>
              </a:rPr>
              <a:t>WARNING SIGNS:</a:t>
            </a:r>
          </a:p>
          <a:p>
            <a:pPr>
              <a:lnSpc>
                <a:spcPct val="100000"/>
              </a:lnSpc>
              <a:buClr>
                <a:srgbClr val="C00000"/>
              </a:buClr>
              <a:buFont typeface="Lucida Handwriting" panose="03010101010101010101" pitchFamily="66" charset="0"/>
              <a:buChar char="X"/>
            </a:pPr>
            <a:r>
              <a:rPr lang="en-US" dirty="0">
                <a:solidFill>
                  <a:schemeClr val="tx2"/>
                </a:solidFill>
              </a:rPr>
              <a:t> Prepayment penalty</a:t>
            </a:r>
          </a:p>
          <a:p>
            <a:pPr>
              <a:lnSpc>
                <a:spcPct val="100000"/>
              </a:lnSpc>
              <a:buClr>
                <a:srgbClr val="C00000"/>
              </a:buClr>
              <a:buFont typeface="Lucida Handwriting" panose="03010101010101010101" pitchFamily="66" charset="0"/>
              <a:buChar char="X"/>
            </a:pPr>
            <a:r>
              <a:rPr lang="en-US" dirty="0">
                <a:solidFill>
                  <a:schemeClr val="tx2"/>
                </a:solidFill>
              </a:rPr>
              <a:t> Lots of fees</a:t>
            </a:r>
          </a:p>
          <a:p>
            <a:pPr>
              <a:lnSpc>
                <a:spcPct val="100000"/>
              </a:lnSpc>
              <a:buClr>
                <a:srgbClr val="C00000"/>
              </a:buClr>
              <a:buFont typeface="Lucida Handwriting" panose="03010101010101010101" pitchFamily="66" charset="0"/>
              <a:buChar char="X"/>
            </a:pPr>
            <a:r>
              <a:rPr lang="en-US" dirty="0">
                <a:solidFill>
                  <a:schemeClr val="tx2"/>
                </a:solidFill>
              </a:rPr>
              <a:t> Ballooning</a:t>
            </a:r>
          </a:p>
          <a:p>
            <a:pPr>
              <a:lnSpc>
                <a:spcPct val="100000"/>
              </a:lnSpc>
              <a:buClr>
                <a:srgbClr val="C00000"/>
              </a:buClr>
              <a:buFont typeface="Lucida Handwriting" panose="03010101010101010101" pitchFamily="66" charset="0"/>
              <a:buChar char="X"/>
            </a:pPr>
            <a:r>
              <a:rPr lang="en-US" dirty="0">
                <a:solidFill>
                  <a:schemeClr val="tx2"/>
                </a:solidFill>
              </a:rPr>
              <a:t> Seems like much more than you can afford</a:t>
            </a:r>
          </a:p>
          <a:p>
            <a:pPr>
              <a:lnSpc>
                <a:spcPct val="100000"/>
              </a:lnSpc>
              <a:buClr>
                <a:srgbClr val="C00000"/>
              </a:buClr>
              <a:buFont typeface="Lucida Handwriting" panose="03010101010101010101" pitchFamily="66" charset="0"/>
              <a:buChar char="X"/>
            </a:pPr>
            <a:r>
              <a:rPr lang="en-US" dirty="0">
                <a:solidFill>
                  <a:schemeClr val="tx2"/>
                </a:solidFill>
              </a:rPr>
              <a:t> Unnecessary Insurance</a:t>
            </a:r>
          </a:p>
          <a:p>
            <a:pPr>
              <a:lnSpc>
                <a:spcPct val="100000"/>
              </a:lnSpc>
              <a:buClr>
                <a:srgbClr val="C00000"/>
              </a:buClr>
              <a:buFont typeface="Lucida Handwriting" panose="03010101010101010101" pitchFamily="66" charset="0"/>
              <a:buChar char="X"/>
            </a:pPr>
            <a:r>
              <a:rPr lang="en-US" dirty="0">
                <a:solidFill>
                  <a:schemeClr val="tx2"/>
                </a:solidFill>
              </a:rPr>
              <a:t> Interest only</a:t>
            </a:r>
          </a:p>
          <a:p>
            <a:pPr>
              <a:lnSpc>
                <a:spcPct val="100000"/>
              </a:lnSpc>
              <a:buClr>
                <a:srgbClr val="C00000"/>
              </a:buClr>
              <a:buFont typeface="Lucida Handwriting" panose="03010101010101010101" pitchFamily="66" charset="0"/>
              <a:buChar char="X"/>
            </a:pPr>
            <a:r>
              <a:rPr lang="en-US" dirty="0">
                <a:solidFill>
                  <a:schemeClr val="tx2"/>
                </a:solidFill>
              </a:rPr>
              <a:t> Not disclosing full payment amount</a:t>
            </a:r>
          </a:p>
          <a:p>
            <a:endParaRPr lang="en-US" dirty="0">
              <a:solidFill>
                <a:schemeClr val="tx2"/>
              </a:solidFill>
            </a:endParaRPr>
          </a:p>
          <a:p>
            <a:endParaRPr lang="en-US" dirty="0">
              <a:solidFill>
                <a:schemeClr val="tx2"/>
              </a:solidFill>
            </a:endParaRPr>
          </a:p>
        </p:txBody>
      </p:sp>
      <p:sp>
        <p:nvSpPr>
          <p:cNvPr id="36" name="Rectangle 35">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descr="Logo&#10;&#10;Description automatically generated">
            <a:extLst>
              <a:ext uri="{FF2B5EF4-FFF2-40B4-BE49-F238E27FC236}">
                <a16:creationId xmlns:a16="http://schemas.microsoft.com/office/drawing/2014/main" id="{FAEEC849-C094-45C4-A98A-AF4396DF72C8}"/>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78430" y="945575"/>
            <a:ext cx="4801745" cy="4801745"/>
          </a:xfrm>
          <a:prstGeom prst="rect">
            <a:avLst/>
          </a:prstGeom>
        </p:spPr>
      </p:pic>
    </p:spTree>
    <p:extLst>
      <p:ext uri="{BB962C8B-B14F-4D97-AF65-F5344CB8AC3E}">
        <p14:creationId xmlns:p14="http://schemas.microsoft.com/office/powerpoint/2010/main" val="2283946707"/>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DFD6-150E-4318-9916-C0BFBEF12CBE}"/>
              </a:ext>
            </a:extLst>
          </p:cNvPr>
          <p:cNvSpPr>
            <a:spLocks noGrp="1"/>
          </p:cNvSpPr>
          <p:nvPr>
            <p:ph type="title"/>
          </p:nvPr>
        </p:nvSpPr>
        <p:spPr/>
        <p:txBody>
          <a:bodyPr/>
          <a:lstStyle/>
          <a:p>
            <a:r>
              <a:rPr lang="en-US" altLang="en-US" dirty="0">
                <a:solidFill>
                  <a:schemeClr val="tx2"/>
                </a:solidFill>
              </a:rPr>
              <a:t>Shopping for a Home</a:t>
            </a:r>
            <a:endParaRPr lang="en-US" dirty="0">
              <a:solidFill>
                <a:schemeClr val="tx2"/>
              </a:solidFill>
            </a:endParaRPr>
          </a:p>
        </p:txBody>
      </p:sp>
      <p:sp>
        <p:nvSpPr>
          <p:cNvPr id="3" name="Content Placeholder 2">
            <a:extLst>
              <a:ext uri="{FF2B5EF4-FFF2-40B4-BE49-F238E27FC236}">
                <a16:creationId xmlns:a16="http://schemas.microsoft.com/office/drawing/2014/main" id="{A917AF4F-6ADC-46F4-8557-081803ED2F97}"/>
              </a:ext>
            </a:extLst>
          </p:cNvPr>
          <p:cNvSpPr>
            <a:spLocks noGrp="1"/>
          </p:cNvSpPr>
          <p:nvPr>
            <p:ph idx="1"/>
          </p:nvPr>
        </p:nvSpPr>
        <p:spPr>
          <a:xfrm>
            <a:off x="1097280" y="1885844"/>
            <a:ext cx="10058400" cy="338666"/>
          </a:xfrm>
        </p:spPr>
        <p:txBody>
          <a:bodyPr>
            <a:noAutofit/>
          </a:bodyPr>
          <a:lstStyle/>
          <a:p>
            <a:pPr algn="ctr" eaLnBrk="1" hangingPunct="1">
              <a:buFontTx/>
              <a:buNone/>
            </a:pPr>
            <a:r>
              <a:rPr lang="en-US" altLang="en-US" sz="2400" b="1" dirty="0">
                <a:solidFill>
                  <a:schemeClr val="tx2"/>
                </a:solidFill>
              </a:rPr>
              <a:t>This is an emotional process </a:t>
            </a:r>
            <a:r>
              <a:rPr lang="en-US" altLang="en-US" sz="2400" dirty="0">
                <a:solidFill>
                  <a:schemeClr val="tx2"/>
                </a:solidFill>
              </a:rPr>
              <a:t>that requires patience and compromises.</a:t>
            </a:r>
          </a:p>
        </p:txBody>
      </p:sp>
      <p:sp>
        <p:nvSpPr>
          <p:cNvPr id="5" name="TextBox 4">
            <a:extLst>
              <a:ext uri="{FF2B5EF4-FFF2-40B4-BE49-F238E27FC236}">
                <a16:creationId xmlns:a16="http://schemas.microsoft.com/office/drawing/2014/main" id="{F74B451E-B15A-44BE-BFA2-BD25298BACFA}"/>
              </a:ext>
            </a:extLst>
          </p:cNvPr>
          <p:cNvSpPr txBox="1"/>
          <p:nvPr/>
        </p:nvSpPr>
        <p:spPr>
          <a:xfrm>
            <a:off x="1097280" y="5222855"/>
            <a:ext cx="10058400" cy="830997"/>
          </a:xfrm>
          <a:prstGeom prst="rect">
            <a:avLst/>
          </a:prstGeom>
          <a:noFill/>
        </p:spPr>
        <p:txBody>
          <a:bodyPr wrap="square">
            <a:spAutoFit/>
          </a:bodyPr>
          <a:lstStyle/>
          <a:p>
            <a:pPr algn="ctr" eaLnBrk="1" hangingPunct="1">
              <a:buFontTx/>
              <a:buNone/>
            </a:pPr>
            <a:r>
              <a:rPr lang="en-US" altLang="en-US" sz="2400" dirty="0"/>
              <a:t>There are not a dozen gems in Douglas County under $150,000 to choose from, but a few do come up and you need to </a:t>
            </a:r>
            <a:r>
              <a:rPr lang="en-US" altLang="en-US" sz="2400" b="1" dirty="0"/>
              <a:t>be prepared with pre-approval. </a:t>
            </a:r>
          </a:p>
        </p:txBody>
      </p:sp>
      <p:pic>
        <p:nvPicPr>
          <p:cNvPr id="14" name="Picture 13">
            <a:extLst>
              <a:ext uri="{FF2B5EF4-FFF2-40B4-BE49-F238E27FC236}">
                <a16:creationId xmlns:a16="http://schemas.microsoft.com/office/drawing/2014/main" id="{4ACB2C4F-CD9B-4F3F-BA10-FEF4DEE4376E}"/>
              </a:ext>
            </a:extLst>
          </p:cNvPr>
          <p:cNvPicPr>
            <a:picLocks noChangeAspect="1"/>
          </p:cNvPicPr>
          <p:nvPr/>
        </p:nvPicPr>
        <p:blipFill rotWithShape="1">
          <a:blip r:embed="rId2">
            <a:extLst>
              <a:ext uri="{28A0092B-C50C-407E-A947-70E740481C1C}">
                <a14:useLocalDpi xmlns:a14="http://schemas.microsoft.com/office/drawing/2010/main" val="0"/>
              </a:ext>
            </a:extLst>
          </a:blip>
          <a:srcRect r="72102" b="65745"/>
          <a:stretch/>
        </p:blipFill>
        <p:spPr>
          <a:xfrm rot="521246">
            <a:off x="1777113" y="2044446"/>
            <a:ext cx="3726339" cy="3172270"/>
          </a:xfrm>
          <a:prstGeom prst="rect">
            <a:avLst/>
          </a:prstGeom>
        </p:spPr>
      </p:pic>
      <p:pic>
        <p:nvPicPr>
          <p:cNvPr id="18" name="Picture 17">
            <a:extLst>
              <a:ext uri="{FF2B5EF4-FFF2-40B4-BE49-F238E27FC236}">
                <a16:creationId xmlns:a16="http://schemas.microsoft.com/office/drawing/2014/main" id="{8A029534-24C3-4AE5-8176-337469E14129}"/>
              </a:ext>
            </a:extLst>
          </p:cNvPr>
          <p:cNvPicPr>
            <a:picLocks noChangeAspect="1"/>
          </p:cNvPicPr>
          <p:nvPr/>
        </p:nvPicPr>
        <p:blipFill rotWithShape="1">
          <a:blip r:embed="rId2">
            <a:extLst>
              <a:ext uri="{28A0092B-C50C-407E-A947-70E740481C1C}">
                <a14:useLocalDpi xmlns:a14="http://schemas.microsoft.com/office/drawing/2010/main" val="0"/>
              </a:ext>
            </a:extLst>
          </a:blip>
          <a:srcRect l="27846" r="49231" b="65745"/>
          <a:stretch/>
        </p:blipFill>
        <p:spPr>
          <a:xfrm rot="21425628">
            <a:off x="6784204" y="2060426"/>
            <a:ext cx="3061751" cy="3172270"/>
          </a:xfrm>
          <a:prstGeom prst="rect">
            <a:avLst/>
          </a:prstGeom>
        </p:spPr>
      </p:pic>
      <p:pic>
        <p:nvPicPr>
          <p:cNvPr id="19" name="Picture 18">
            <a:extLst>
              <a:ext uri="{FF2B5EF4-FFF2-40B4-BE49-F238E27FC236}">
                <a16:creationId xmlns:a16="http://schemas.microsoft.com/office/drawing/2014/main" id="{466A2D4E-DA6C-49FD-B93A-542E5ABC303F}"/>
              </a:ext>
            </a:extLst>
          </p:cNvPr>
          <p:cNvPicPr>
            <a:picLocks noChangeAspect="1"/>
          </p:cNvPicPr>
          <p:nvPr/>
        </p:nvPicPr>
        <p:blipFill rotWithShape="1">
          <a:blip r:embed="rId2">
            <a:extLst>
              <a:ext uri="{28A0092B-C50C-407E-A947-70E740481C1C}">
                <a14:useLocalDpi xmlns:a14="http://schemas.microsoft.com/office/drawing/2010/main" val="0"/>
              </a:ext>
            </a:extLst>
          </a:blip>
          <a:srcRect l="50088" r="25661" b="65745"/>
          <a:stretch/>
        </p:blipFill>
        <p:spPr>
          <a:xfrm rot="21425628">
            <a:off x="4444009" y="2229623"/>
            <a:ext cx="3239294" cy="3172270"/>
          </a:xfrm>
          <a:prstGeom prst="rect">
            <a:avLst/>
          </a:prstGeom>
        </p:spPr>
      </p:pic>
      <p:sp>
        <p:nvSpPr>
          <p:cNvPr id="15" name="Title 1">
            <a:extLst>
              <a:ext uri="{FF2B5EF4-FFF2-40B4-BE49-F238E27FC236}">
                <a16:creationId xmlns:a16="http://schemas.microsoft.com/office/drawing/2014/main" id="{A2A1010B-833A-47CE-A76E-B79A5173F922}"/>
              </a:ext>
            </a:extLst>
          </p:cNvPr>
          <p:cNvSpPr txBox="1">
            <a:spLocks/>
          </p:cNvSpPr>
          <p:nvPr/>
        </p:nvSpPr>
        <p:spPr>
          <a:xfrm rot="586786">
            <a:off x="2833775" y="2930171"/>
            <a:ext cx="2219485" cy="1260332"/>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ltLang="en-US" sz="4000" dirty="0">
                <a:solidFill>
                  <a:schemeClr val="tx2"/>
                </a:solidFill>
                <a:latin typeface="Cavolini" panose="020B0502040204020203" pitchFamily="66" charset="0"/>
                <a:cs typeface="Cavolini" panose="020B0502040204020203" pitchFamily="66" charset="0"/>
              </a:rPr>
              <a:t>wants</a:t>
            </a:r>
            <a:endParaRPr lang="en-US" sz="4000" dirty="0">
              <a:solidFill>
                <a:schemeClr val="tx2"/>
              </a:solidFill>
              <a:latin typeface="Cavolini" panose="020B0502040204020203" pitchFamily="66" charset="0"/>
              <a:cs typeface="Cavolini" panose="020B0502040204020203" pitchFamily="66" charset="0"/>
            </a:endParaRPr>
          </a:p>
        </p:txBody>
      </p:sp>
      <p:sp>
        <p:nvSpPr>
          <p:cNvPr id="16" name="Title 1">
            <a:extLst>
              <a:ext uri="{FF2B5EF4-FFF2-40B4-BE49-F238E27FC236}">
                <a16:creationId xmlns:a16="http://schemas.microsoft.com/office/drawing/2014/main" id="{22F4F9EC-75A2-4183-A554-39F0F97388BC}"/>
              </a:ext>
            </a:extLst>
          </p:cNvPr>
          <p:cNvSpPr txBox="1">
            <a:spLocks/>
          </p:cNvSpPr>
          <p:nvPr/>
        </p:nvSpPr>
        <p:spPr>
          <a:xfrm rot="195796">
            <a:off x="5500445" y="3733771"/>
            <a:ext cx="1206489" cy="611356"/>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dirty="0">
                <a:solidFill>
                  <a:schemeClr val="tx2"/>
                </a:solidFill>
                <a:latin typeface="Cavolini" panose="020B0502040204020203" pitchFamily="66" charset="0"/>
                <a:cs typeface="Cavolini" panose="020B0502040204020203" pitchFamily="66" charset="0"/>
              </a:rPr>
              <a:t>vs.</a:t>
            </a:r>
          </a:p>
        </p:txBody>
      </p:sp>
      <p:sp>
        <p:nvSpPr>
          <p:cNvPr id="17" name="Title 1">
            <a:extLst>
              <a:ext uri="{FF2B5EF4-FFF2-40B4-BE49-F238E27FC236}">
                <a16:creationId xmlns:a16="http://schemas.microsoft.com/office/drawing/2014/main" id="{D81F1CAE-46FA-4CA5-B216-55E21C3DF4B3}"/>
              </a:ext>
            </a:extLst>
          </p:cNvPr>
          <p:cNvSpPr txBox="1">
            <a:spLocks/>
          </p:cNvSpPr>
          <p:nvPr/>
        </p:nvSpPr>
        <p:spPr>
          <a:xfrm rot="20950326">
            <a:off x="7338303" y="2871410"/>
            <a:ext cx="2065760" cy="1260332"/>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u="sng" dirty="0">
                <a:solidFill>
                  <a:schemeClr val="tx2"/>
                </a:solidFill>
                <a:latin typeface="Cavolini" panose="020B0502040204020203" pitchFamily="66" charset="0"/>
                <a:cs typeface="Cavolini" panose="020B0502040204020203" pitchFamily="66" charset="0"/>
              </a:rPr>
              <a:t>needs</a:t>
            </a:r>
          </a:p>
        </p:txBody>
      </p:sp>
    </p:spTree>
    <p:extLst>
      <p:ext uri="{BB962C8B-B14F-4D97-AF65-F5344CB8AC3E}">
        <p14:creationId xmlns:p14="http://schemas.microsoft.com/office/powerpoint/2010/main" val="1227408227"/>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57DA-BD04-42E0-A693-EBDB18253D69}"/>
              </a:ext>
            </a:extLst>
          </p:cNvPr>
          <p:cNvSpPr>
            <a:spLocks noGrp="1"/>
          </p:cNvSpPr>
          <p:nvPr>
            <p:ph type="title"/>
          </p:nvPr>
        </p:nvSpPr>
        <p:spPr>
          <a:xfrm>
            <a:off x="1097280" y="286603"/>
            <a:ext cx="10058400" cy="1450757"/>
          </a:xfrm>
        </p:spPr>
        <p:txBody>
          <a:bodyPr>
            <a:normAutofit/>
          </a:bodyPr>
          <a:lstStyle/>
          <a:p>
            <a:r>
              <a:rPr lang="en-US" altLang="en-US" dirty="0">
                <a:solidFill>
                  <a:schemeClr val="tx2"/>
                </a:solidFill>
                <a:latin typeface="Arial" panose="020B0604020202020204" pitchFamily="34" charset="0"/>
              </a:rPr>
              <a:t>Realtors’ Roles</a:t>
            </a:r>
            <a:endParaRPr lang="en-US" dirty="0">
              <a:solidFill>
                <a:schemeClr val="tx2"/>
              </a:solidFill>
            </a:endParaRPr>
          </a:p>
        </p:txBody>
      </p:sp>
      <p:sp>
        <p:nvSpPr>
          <p:cNvPr id="3" name="Content Placeholder 2">
            <a:extLst>
              <a:ext uri="{FF2B5EF4-FFF2-40B4-BE49-F238E27FC236}">
                <a16:creationId xmlns:a16="http://schemas.microsoft.com/office/drawing/2014/main" id="{F518114C-7A0D-4D44-8FF1-C74C0DF46D12}"/>
              </a:ext>
            </a:extLst>
          </p:cNvPr>
          <p:cNvSpPr>
            <a:spLocks noGrp="1"/>
          </p:cNvSpPr>
          <p:nvPr>
            <p:ph idx="1"/>
          </p:nvPr>
        </p:nvSpPr>
        <p:spPr>
          <a:xfrm>
            <a:off x="1222744" y="1845734"/>
            <a:ext cx="6329522" cy="4023360"/>
          </a:xfrm>
        </p:spPr>
        <p:txBody>
          <a:bodyPr>
            <a:normAutofit/>
          </a:bodyPr>
          <a:lstStyle/>
          <a:p>
            <a:pPr marL="0" indent="0" eaLnBrk="1" hangingPunct="1">
              <a:buNone/>
              <a:defRPr/>
            </a:pPr>
            <a:r>
              <a:rPr lang="en-US" altLang="en-US" sz="1900" dirty="0">
                <a:solidFill>
                  <a:schemeClr val="tx2"/>
                </a:solidFill>
              </a:rPr>
              <a:t>Good realtors provide buyers with access, data, advice and administrative capacity.</a:t>
            </a:r>
          </a:p>
          <a:p>
            <a:pPr marL="0" indent="0" eaLnBrk="1" hangingPunct="1">
              <a:buNone/>
              <a:defRPr/>
            </a:pPr>
            <a:r>
              <a:rPr lang="en-US" altLang="en-US" sz="1900" dirty="0">
                <a:solidFill>
                  <a:schemeClr val="tx2"/>
                </a:solidFill>
              </a:rPr>
              <a:t>Agency roles: Seller’s Agent, Buyer’s Agent, or Transaction Broker</a:t>
            </a:r>
          </a:p>
          <a:p>
            <a:pPr marL="0" indent="0" eaLnBrk="1" hangingPunct="1">
              <a:buNone/>
              <a:defRPr/>
            </a:pPr>
            <a:r>
              <a:rPr lang="en-US" altLang="en-US" sz="1900" dirty="0">
                <a:solidFill>
                  <a:schemeClr val="tx2"/>
                </a:solidFill>
              </a:rPr>
              <a:t>Realtors get paid a % of the listing price (6-7%)</a:t>
            </a:r>
          </a:p>
          <a:p>
            <a:pPr marL="0" indent="0" eaLnBrk="1" hangingPunct="1">
              <a:buNone/>
              <a:defRPr/>
            </a:pPr>
            <a:r>
              <a:rPr lang="en-US" altLang="en-US" sz="1900" dirty="0">
                <a:solidFill>
                  <a:schemeClr val="tx2"/>
                </a:solidFill>
              </a:rPr>
              <a:t>No extra out-of-pocket costs to the buyer to use a buyer’s agent. </a:t>
            </a:r>
          </a:p>
          <a:p>
            <a:pPr marL="0" indent="0" eaLnBrk="1" hangingPunct="1">
              <a:buNone/>
              <a:defRPr/>
            </a:pPr>
            <a:r>
              <a:rPr lang="en-US" altLang="en-US" sz="1900" dirty="0">
                <a:solidFill>
                  <a:schemeClr val="tx2"/>
                </a:solidFill>
              </a:rPr>
              <a:t>Buyer's and seller's agents will split commission</a:t>
            </a:r>
          </a:p>
          <a:p>
            <a:pPr marL="0" indent="0" eaLnBrk="1" hangingPunct="1">
              <a:buNone/>
              <a:defRPr/>
            </a:pPr>
            <a:r>
              <a:rPr lang="en-US" altLang="en-US" sz="1900" dirty="0">
                <a:solidFill>
                  <a:schemeClr val="tx2"/>
                </a:solidFill>
              </a:rPr>
              <a:t>Interview them and dump if they are not listening</a:t>
            </a:r>
          </a:p>
          <a:p>
            <a:pPr marL="0" indent="0">
              <a:buNone/>
              <a:defRPr/>
            </a:pPr>
            <a:r>
              <a:rPr lang="en-US" altLang="en-US" sz="1900" dirty="0">
                <a:solidFill>
                  <a:schemeClr val="tx2"/>
                </a:solidFill>
              </a:rPr>
              <a:t>Exceptions: For Sale By Owner (FSBO), Habitat for Humanity, Tenants to Homeowners</a:t>
            </a:r>
          </a:p>
          <a:p>
            <a:pPr marL="0" indent="0" eaLnBrk="1" hangingPunct="1">
              <a:buNone/>
              <a:defRPr/>
            </a:pPr>
            <a:endParaRPr lang="en-US" altLang="en-US" sz="1900" dirty="0">
              <a:solidFill>
                <a:schemeClr val="tx2"/>
              </a:solidFill>
            </a:endParaRPr>
          </a:p>
          <a:p>
            <a:pPr eaLnBrk="1" hangingPunct="1">
              <a:buFontTx/>
              <a:buNone/>
              <a:defRPr/>
            </a:pPr>
            <a:endParaRPr lang="en-US" altLang="en-US" sz="1900" dirty="0">
              <a:solidFill>
                <a:schemeClr val="tx2"/>
              </a:solidFill>
            </a:endParaRPr>
          </a:p>
          <a:p>
            <a:endParaRPr lang="en-US" sz="1900" dirty="0">
              <a:solidFill>
                <a:schemeClr val="tx2"/>
              </a:solidFill>
            </a:endParaRPr>
          </a:p>
        </p:txBody>
      </p:sp>
      <p:pic>
        <p:nvPicPr>
          <p:cNvPr id="4" name="Picture 2" descr="Logo&#10;&#10;Description automatically generated">
            <a:extLst>
              <a:ext uri="{FF2B5EF4-FFF2-40B4-BE49-F238E27FC236}">
                <a16:creationId xmlns:a16="http://schemas.microsoft.com/office/drawing/2014/main" id="{D815C92B-69CB-4174-B3CD-7F0B19A5D4D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21622" y="1916318"/>
            <a:ext cx="2933005" cy="3471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3177845"/>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C3E28-0522-4FD5-B741-AE6046BC6B4F}"/>
              </a:ext>
            </a:extLst>
          </p:cNvPr>
          <p:cNvSpPr>
            <a:spLocks noGrp="1"/>
          </p:cNvSpPr>
          <p:nvPr>
            <p:ph type="title"/>
          </p:nvPr>
        </p:nvSpPr>
        <p:spPr>
          <a:xfrm>
            <a:off x="3944678" y="286603"/>
            <a:ext cx="7211001" cy="1450757"/>
          </a:xfrm>
        </p:spPr>
        <p:txBody>
          <a:bodyPr>
            <a:normAutofit/>
          </a:bodyPr>
          <a:lstStyle/>
          <a:p>
            <a:r>
              <a:rPr lang="en-US" altLang="en-US" dirty="0">
                <a:solidFill>
                  <a:schemeClr val="tx2"/>
                </a:solidFill>
              </a:rPr>
              <a:t>House Hunting Hints</a:t>
            </a:r>
            <a:endParaRPr lang="en-US" sz="3400" dirty="0">
              <a:solidFill>
                <a:schemeClr val="tx2"/>
              </a:solidFill>
            </a:endParaRPr>
          </a:p>
        </p:txBody>
      </p:sp>
      <p:graphicFrame>
        <p:nvGraphicFramePr>
          <p:cNvPr id="5" name="Content Placeholder 2">
            <a:extLst>
              <a:ext uri="{FF2B5EF4-FFF2-40B4-BE49-F238E27FC236}">
                <a16:creationId xmlns:a16="http://schemas.microsoft.com/office/drawing/2014/main" id="{61010D95-6E60-416D-94F9-BFC71A6E282E}"/>
              </a:ext>
            </a:extLst>
          </p:cNvPr>
          <p:cNvGraphicFramePr>
            <a:graphicFrameLocks noGrp="1"/>
          </p:cNvGraphicFramePr>
          <p:nvPr>
            <p:ph idx="1"/>
            <p:extLst>
              <p:ext uri="{D42A27DB-BD31-4B8C-83A1-F6EECF244321}">
                <p14:modId xmlns:p14="http://schemas.microsoft.com/office/powerpoint/2010/main" val="2850161579"/>
              </p:ext>
            </p:extLst>
          </p:nvPr>
        </p:nvGraphicFramePr>
        <p:xfrm>
          <a:off x="855054" y="2098515"/>
          <a:ext cx="10481893" cy="4057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68C41F33-100C-4039-A598-565834C30CF9}"/>
              </a:ext>
            </a:extLst>
          </p:cNvPr>
          <p:cNvSpPr txBox="1"/>
          <p:nvPr/>
        </p:nvSpPr>
        <p:spPr>
          <a:xfrm>
            <a:off x="3944361" y="1871317"/>
            <a:ext cx="7211001" cy="461665"/>
          </a:xfrm>
          <a:prstGeom prst="rect">
            <a:avLst/>
          </a:prstGeom>
          <a:noFill/>
        </p:spPr>
        <p:txBody>
          <a:bodyPr wrap="square">
            <a:spAutoFit/>
          </a:bodyPr>
          <a:lstStyle/>
          <a:p>
            <a:r>
              <a:rPr lang="en-US" sz="2400" dirty="0">
                <a:solidFill>
                  <a:schemeClr val="tx2"/>
                </a:solidFill>
              </a:rPr>
              <a:t>This is a major purchase! Find out as much as you can:</a:t>
            </a:r>
          </a:p>
        </p:txBody>
      </p:sp>
      <p:pic>
        <p:nvPicPr>
          <p:cNvPr id="13" name="Picture 12" descr="Icon&#10;&#10;Description automatically generated">
            <a:extLst>
              <a:ext uri="{FF2B5EF4-FFF2-40B4-BE49-F238E27FC236}">
                <a16:creationId xmlns:a16="http://schemas.microsoft.com/office/drawing/2014/main" id="{B5C0D5D5-C146-496E-B144-58C12891F7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721" y="0"/>
            <a:ext cx="3227623" cy="2549822"/>
          </a:xfrm>
          <a:prstGeom prst="rect">
            <a:avLst/>
          </a:prstGeom>
        </p:spPr>
      </p:pic>
    </p:spTree>
    <p:extLst>
      <p:ext uri="{BB962C8B-B14F-4D97-AF65-F5344CB8AC3E}">
        <p14:creationId xmlns:p14="http://schemas.microsoft.com/office/powerpoint/2010/main" val="2827809530"/>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963B-7A34-4E30-8C2E-20BF40588F56}"/>
              </a:ext>
            </a:extLst>
          </p:cNvPr>
          <p:cNvSpPr>
            <a:spLocks noGrp="1"/>
          </p:cNvSpPr>
          <p:nvPr>
            <p:ph type="title"/>
          </p:nvPr>
        </p:nvSpPr>
        <p:spPr/>
        <p:txBody>
          <a:bodyPr/>
          <a:lstStyle/>
          <a:p>
            <a:r>
              <a:rPr lang="en-US" altLang="en-US" dirty="0">
                <a:solidFill>
                  <a:schemeClr val="tx2"/>
                </a:solidFill>
              </a:rPr>
              <a:t>Home Insurance Basics</a:t>
            </a:r>
            <a:endParaRPr lang="en-US" dirty="0">
              <a:solidFill>
                <a:schemeClr val="tx2"/>
              </a:solidFill>
            </a:endParaRPr>
          </a:p>
        </p:txBody>
      </p:sp>
      <p:sp>
        <p:nvSpPr>
          <p:cNvPr id="3" name="Content Placeholder 2">
            <a:extLst>
              <a:ext uri="{FF2B5EF4-FFF2-40B4-BE49-F238E27FC236}">
                <a16:creationId xmlns:a16="http://schemas.microsoft.com/office/drawing/2014/main" id="{E7C5041A-C1DF-40C6-823B-3777A1C6E99B}"/>
              </a:ext>
            </a:extLst>
          </p:cNvPr>
          <p:cNvSpPr>
            <a:spLocks noGrp="1"/>
          </p:cNvSpPr>
          <p:nvPr>
            <p:ph idx="1"/>
          </p:nvPr>
        </p:nvSpPr>
        <p:spPr>
          <a:xfrm>
            <a:off x="3806456" y="1845734"/>
            <a:ext cx="7349224" cy="4023360"/>
          </a:xfrm>
        </p:spPr>
        <p:txBody>
          <a:bodyPr/>
          <a:lstStyle/>
          <a:p>
            <a:pPr marL="274320" indent="-182880">
              <a:lnSpc>
                <a:spcPct val="100000"/>
              </a:lnSpc>
              <a:spcBef>
                <a:spcPts val="0"/>
              </a:spcBef>
              <a:spcAft>
                <a:spcPts val="400"/>
              </a:spcAft>
              <a:buClr>
                <a:schemeClr val="bg2"/>
              </a:buClr>
              <a:buFont typeface="Arial" panose="020B0604020202020204" pitchFamily="34" charset="0"/>
              <a:buChar char="•"/>
            </a:pPr>
            <a:r>
              <a:rPr lang="en-US" b="1" dirty="0">
                <a:solidFill>
                  <a:srgbClr val="C00000"/>
                </a:solidFill>
              </a:rPr>
              <a:t>Actual cash value </a:t>
            </a:r>
            <a:r>
              <a:rPr lang="en-US" dirty="0">
                <a:solidFill>
                  <a:schemeClr val="tx2"/>
                </a:solidFill>
              </a:rPr>
              <a:t>vs. </a:t>
            </a:r>
            <a:r>
              <a:rPr lang="en-US" b="1" u="sng" dirty="0">
                <a:solidFill>
                  <a:srgbClr val="00B050"/>
                </a:solidFill>
              </a:rPr>
              <a:t>full replacement coverage.</a:t>
            </a:r>
            <a:r>
              <a:rPr lang="en-US" dirty="0">
                <a:solidFill>
                  <a:schemeClr val="tx2"/>
                </a:solidFill>
              </a:rPr>
              <a:t> </a:t>
            </a:r>
          </a:p>
          <a:p>
            <a:pPr marL="274320" indent="-182880">
              <a:lnSpc>
                <a:spcPct val="100000"/>
              </a:lnSpc>
              <a:spcBef>
                <a:spcPts val="0"/>
              </a:spcBef>
              <a:spcAft>
                <a:spcPts val="400"/>
              </a:spcAft>
              <a:buClr>
                <a:schemeClr val="bg2"/>
              </a:buClr>
              <a:buFont typeface="Arial" panose="020B0604020202020204" pitchFamily="34" charset="0"/>
              <a:buChar char="•"/>
            </a:pPr>
            <a:r>
              <a:rPr lang="en-US" dirty="0">
                <a:solidFill>
                  <a:schemeClr val="tx2"/>
                </a:solidFill>
              </a:rPr>
              <a:t>Water damage vs. flood damage</a:t>
            </a:r>
          </a:p>
          <a:p>
            <a:pPr marL="274320" indent="-182880">
              <a:lnSpc>
                <a:spcPct val="100000"/>
              </a:lnSpc>
              <a:spcBef>
                <a:spcPts val="0"/>
              </a:spcBef>
              <a:spcAft>
                <a:spcPts val="400"/>
              </a:spcAft>
              <a:buClr>
                <a:schemeClr val="bg2"/>
              </a:buClr>
              <a:buFont typeface="Arial" panose="020B0604020202020204" pitchFamily="34" charset="0"/>
              <a:buChar char="•"/>
            </a:pPr>
            <a:r>
              <a:rPr lang="en-US" b="1" dirty="0">
                <a:solidFill>
                  <a:schemeClr val="tx2"/>
                </a:solidFill>
              </a:rPr>
              <a:t>Bundling home &amp; car = best discounts</a:t>
            </a:r>
          </a:p>
          <a:p>
            <a:pPr marL="274320" indent="-182880">
              <a:lnSpc>
                <a:spcPct val="100000"/>
              </a:lnSpc>
              <a:spcBef>
                <a:spcPts val="0"/>
              </a:spcBef>
              <a:spcAft>
                <a:spcPts val="400"/>
              </a:spcAft>
              <a:buClr>
                <a:schemeClr val="bg2"/>
              </a:buClr>
              <a:buFont typeface="Arial" panose="020B0604020202020204" pitchFamily="34" charset="0"/>
              <a:buChar char="•"/>
            </a:pPr>
            <a:r>
              <a:rPr lang="en-US" dirty="0">
                <a:solidFill>
                  <a:schemeClr val="tx2"/>
                </a:solidFill>
              </a:rPr>
              <a:t>Trampolines, dogs, etc. that make coverage difficult or expensive</a:t>
            </a:r>
          </a:p>
          <a:p>
            <a:pPr marL="274320" indent="-182880">
              <a:lnSpc>
                <a:spcPct val="100000"/>
              </a:lnSpc>
              <a:spcBef>
                <a:spcPts val="0"/>
              </a:spcBef>
              <a:spcAft>
                <a:spcPts val="400"/>
              </a:spcAft>
              <a:buClr>
                <a:schemeClr val="bg2"/>
              </a:buClr>
              <a:buFont typeface="Arial" panose="020B0604020202020204" pitchFamily="34" charset="0"/>
              <a:buChar char="•"/>
            </a:pPr>
            <a:r>
              <a:rPr lang="en-US" dirty="0">
                <a:solidFill>
                  <a:schemeClr val="tx2"/>
                </a:solidFill>
              </a:rPr>
              <a:t>Keep deductible at an amount you can get to in an emergency, do not just go for the lowest available. </a:t>
            </a:r>
            <a:r>
              <a:rPr lang="en-US" b="1" dirty="0">
                <a:solidFill>
                  <a:schemeClr val="tx2"/>
                </a:solidFill>
              </a:rPr>
              <a:t>Low deductible = higher rate.</a:t>
            </a:r>
          </a:p>
          <a:p>
            <a:pPr marL="274320" indent="-182880">
              <a:lnSpc>
                <a:spcPct val="100000"/>
              </a:lnSpc>
              <a:spcBef>
                <a:spcPts val="0"/>
              </a:spcBef>
              <a:spcAft>
                <a:spcPts val="400"/>
              </a:spcAft>
              <a:buClr>
                <a:schemeClr val="bg2"/>
              </a:buClr>
              <a:buFont typeface="Arial" panose="020B0604020202020204" pitchFamily="34" charset="0"/>
              <a:buChar char="•"/>
            </a:pPr>
            <a:r>
              <a:rPr lang="en-US" dirty="0">
                <a:solidFill>
                  <a:schemeClr val="tx2"/>
                </a:solidFill>
              </a:rPr>
              <a:t>Claims should be used for emergencies. </a:t>
            </a:r>
            <a:r>
              <a:rPr lang="en-US" b="1" dirty="0">
                <a:solidFill>
                  <a:schemeClr val="tx2"/>
                </a:solidFill>
              </a:rPr>
              <a:t>More claims = higher rate.</a:t>
            </a:r>
          </a:p>
          <a:p>
            <a:pPr marL="274320" indent="-182880">
              <a:lnSpc>
                <a:spcPct val="100000"/>
              </a:lnSpc>
              <a:spcBef>
                <a:spcPts val="0"/>
              </a:spcBef>
              <a:spcAft>
                <a:spcPts val="400"/>
              </a:spcAft>
              <a:buClr>
                <a:schemeClr val="bg2"/>
              </a:buClr>
              <a:buFont typeface="Arial" panose="020B0604020202020204" pitchFamily="34" charset="0"/>
              <a:buChar char="•"/>
            </a:pPr>
            <a:r>
              <a:rPr lang="en-US" dirty="0">
                <a:solidFill>
                  <a:schemeClr val="tx2"/>
                </a:solidFill>
              </a:rPr>
              <a:t>Before making a claim, talk to your agent, get an estimate, and compare with your deductible.</a:t>
            </a:r>
          </a:p>
          <a:p>
            <a:pPr marL="274320" indent="-182880">
              <a:lnSpc>
                <a:spcPct val="100000"/>
              </a:lnSpc>
              <a:spcBef>
                <a:spcPts val="0"/>
              </a:spcBef>
              <a:spcAft>
                <a:spcPts val="400"/>
              </a:spcAft>
              <a:buClr>
                <a:schemeClr val="bg2"/>
              </a:buClr>
              <a:buFont typeface="Arial" panose="020B0604020202020204" pitchFamily="34" charset="0"/>
              <a:buChar char="•"/>
            </a:pPr>
            <a:r>
              <a:rPr lang="en-US" dirty="0">
                <a:solidFill>
                  <a:schemeClr val="tx2"/>
                </a:solidFill>
              </a:rPr>
              <a:t>Shop around, but remember insurance rates are cyclical and hopping may reduce loyalty deductions</a:t>
            </a:r>
          </a:p>
          <a:p>
            <a:pPr marL="274320" indent="-182880">
              <a:lnSpc>
                <a:spcPct val="100000"/>
              </a:lnSpc>
              <a:spcBef>
                <a:spcPts val="0"/>
              </a:spcBef>
              <a:spcAft>
                <a:spcPts val="400"/>
              </a:spcAft>
              <a:buClr>
                <a:schemeClr val="bg2"/>
              </a:buClr>
              <a:buFont typeface="Arial" panose="020B0604020202020204" pitchFamily="34" charset="0"/>
              <a:buChar char="•"/>
            </a:pPr>
            <a:r>
              <a:rPr lang="en-US" b="1" dirty="0">
                <a:solidFill>
                  <a:schemeClr val="tx2"/>
                </a:solidFill>
              </a:rPr>
              <a:t>Do not </a:t>
            </a:r>
            <a:r>
              <a:rPr lang="en-US" dirty="0">
                <a:solidFill>
                  <a:schemeClr val="tx2"/>
                </a:solidFill>
              </a:rPr>
              <a:t>use the lender for insurance</a:t>
            </a:r>
          </a:p>
          <a:p>
            <a:pPr marL="274320" indent="-182880">
              <a:lnSpc>
                <a:spcPct val="100000"/>
              </a:lnSpc>
              <a:spcBef>
                <a:spcPts val="0"/>
              </a:spcBef>
              <a:spcAft>
                <a:spcPts val="400"/>
              </a:spcAft>
              <a:buClr>
                <a:schemeClr val="bg2"/>
              </a:buClr>
              <a:buFont typeface="Arial" panose="020B0604020202020204" pitchFamily="34" charset="0"/>
              <a:buChar char="•"/>
            </a:pPr>
            <a:endParaRPr lang="en-US" dirty="0"/>
          </a:p>
        </p:txBody>
      </p:sp>
      <p:pic>
        <p:nvPicPr>
          <p:cNvPr id="5" name="Picture 4" descr="A picture containing icon&#10;&#10;Description automatically generated">
            <a:extLst>
              <a:ext uri="{FF2B5EF4-FFF2-40B4-BE49-F238E27FC236}">
                <a16:creationId xmlns:a16="http://schemas.microsoft.com/office/drawing/2014/main" id="{B514BEE2-2F9F-4DAE-88B8-15DE28E38E1D}"/>
              </a:ext>
            </a:extLst>
          </p:cNvPr>
          <p:cNvPicPr>
            <a:picLocks noChangeAspect="1"/>
          </p:cNvPicPr>
          <p:nvPr/>
        </p:nvPicPr>
        <p:blipFill rotWithShape="1">
          <a:blip r:embed="rId2">
            <a:extLst>
              <a:ext uri="{28A0092B-C50C-407E-A947-70E740481C1C}">
                <a14:useLocalDpi xmlns:a14="http://schemas.microsoft.com/office/drawing/2010/main" val="0"/>
              </a:ext>
            </a:extLst>
          </a:blip>
          <a:srcRect l="12893" t="4703" r="13702" b="2333"/>
          <a:stretch/>
        </p:blipFill>
        <p:spPr>
          <a:xfrm>
            <a:off x="223280" y="2207181"/>
            <a:ext cx="3474720" cy="3300466"/>
          </a:xfrm>
          <a:prstGeom prst="ellipse">
            <a:avLst/>
          </a:prstGeom>
        </p:spPr>
      </p:pic>
    </p:spTree>
    <p:extLst>
      <p:ext uri="{BB962C8B-B14F-4D97-AF65-F5344CB8AC3E}">
        <p14:creationId xmlns:p14="http://schemas.microsoft.com/office/powerpoint/2010/main" val="4017562421"/>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3C0D7178-AF82-4D23-9B7C-2314636E2649}"/>
              </a:ext>
            </a:extLst>
          </p:cNvPr>
          <p:cNvPicPr>
            <a:picLocks noChangeAspect="1"/>
          </p:cNvPicPr>
          <p:nvPr/>
        </p:nvPicPr>
        <p:blipFill rotWithShape="1">
          <a:blip r:embed="rId2">
            <a:alphaModFix amt="20000"/>
            <a:duotone>
              <a:schemeClr val="accent6">
                <a:shade val="45000"/>
                <a:satMod val="135000"/>
              </a:schemeClr>
              <a:prstClr val="white"/>
            </a:duotone>
            <a:extLst>
              <a:ext uri="{28A0092B-C50C-407E-A947-70E740481C1C}">
                <a14:useLocalDpi xmlns:a14="http://schemas.microsoft.com/office/drawing/2010/main" val="0"/>
              </a:ext>
            </a:extLst>
          </a:blip>
          <a:srcRect l="23315" r="17574"/>
          <a:stretch/>
        </p:blipFill>
        <p:spPr>
          <a:xfrm>
            <a:off x="20" y="10"/>
            <a:ext cx="12191980" cy="6857990"/>
          </a:xfrm>
          <a:prstGeom prst="rect">
            <a:avLst/>
          </a:prstGeom>
        </p:spPr>
      </p:pic>
      <p:cxnSp>
        <p:nvCxnSpPr>
          <p:cNvPr id="12" name="Straight Connector 11">
            <a:extLst>
              <a:ext uri="{FF2B5EF4-FFF2-40B4-BE49-F238E27FC236}">
                <a16:creationId xmlns:a16="http://schemas.microsoft.com/office/drawing/2014/main" id="{E9F7CBA9-9D9B-479F-AAB5-BF785971CD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9E3B470-AAA4-41E7-B30D-4111CC72A02B}"/>
              </a:ext>
            </a:extLst>
          </p:cNvPr>
          <p:cNvSpPr>
            <a:spLocks noGrp="1"/>
          </p:cNvSpPr>
          <p:nvPr>
            <p:ph type="title"/>
          </p:nvPr>
        </p:nvSpPr>
        <p:spPr>
          <a:xfrm>
            <a:off x="1097280" y="286603"/>
            <a:ext cx="10058400" cy="1450757"/>
          </a:xfrm>
        </p:spPr>
        <p:txBody>
          <a:bodyPr>
            <a:normAutofit/>
          </a:bodyPr>
          <a:lstStyle/>
          <a:p>
            <a:r>
              <a:rPr lang="en-US" altLang="en-US" dirty="0">
                <a:solidFill>
                  <a:schemeClr val="tx2">
                    <a:lumMod val="50000"/>
                  </a:schemeClr>
                </a:solidFill>
              </a:rPr>
              <a:t>Transaction Process</a:t>
            </a:r>
            <a:endParaRPr lang="en-US" dirty="0">
              <a:solidFill>
                <a:schemeClr val="tx2">
                  <a:lumMod val="50000"/>
                </a:schemeClr>
              </a:solidFill>
            </a:endParaRPr>
          </a:p>
        </p:txBody>
      </p:sp>
      <p:sp>
        <p:nvSpPr>
          <p:cNvPr id="3" name="Content Placeholder 2">
            <a:extLst>
              <a:ext uri="{FF2B5EF4-FFF2-40B4-BE49-F238E27FC236}">
                <a16:creationId xmlns:a16="http://schemas.microsoft.com/office/drawing/2014/main" id="{4DF4CE2D-38C5-4C7A-BDF1-5B5D6B78A2C6}"/>
              </a:ext>
            </a:extLst>
          </p:cNvPr>
          <p:cNvSpPr>
            <a:spLocks noGrp="1"/>
          </p:cNvSpPr>
          <p:nvPr>
            <p:ph idx="1"/>
          </p:nvPr>
        </p:nvSpPr>
        <p:spPr>
          <a:xfrm>
            <a:off x="1097280" y="1845734"/>
            <a:ext cx="10058400" cy="4023360"/>
          </a:xfrm>
        </p:spPr>
        <p:txBody>
          <a:bodyPr>
            <a:noAutofit/>
          </a:bodyPr>
          <a:lstStyle/>
          <a:p>
            <a:pPr marL="0" indent="0">
              <a:spcBef>
                <a:spcPts val="0"/>
              </a:spcBef>
              <a:spcAft>
                <a:spcPts val="600"/>
              </a:spcAft>
              <a:buNone/>
              <a:defRPr/>
            </a:pPr>
            <a:r>
              <a:rPr lang="en-US" altLang="en-US" b="1" dirty="0">
                <a:solidFill>
                  <a:schemeClr val="tx2">
                    <a:lumMod val="50000"/>
                  </a:schemeClr>
                </a:solidFill>
              </a:rPr>
              <a:t>Contract:</a:t>
            </a:r>
            <a:r>
              <a:rPr lang="en-US" altLang="en-US" dirty="0">
                <a:solidFill>
                  <a:schemeClr val="tx2">
                    <a:lumMod val="50000"/>
                  </a:schemeClr>
                </a:solidFill>
              </a:rPr>
              <a:t> Legal document guides the transaction. A contract can contain any elements, but typically specify: 1. price 2. closing date 3. inspection and 4. other contingencies</a:t>
            </a:r>
          </a:p>
          <a:p>
            <a:pPr marL="0" indent="0" eaLnBrk="1" fontAlgn="auto" hangingPunct="1">
              <a:spcBef>
                <a:spcPts val="0"/>
              </a:spcBef>
              <a:spcAft>
                <a:spcPts val="600"/>
              </a:spcAft>
              <a:buFontTx/>
              <a:buNone/>
              <a:defRPr/>
            </a:pPr>
            <a:endParaRPr lang="en-US" altLang="en-US" dirty="0">
              <a:solidFill>
                <a:schemeClr val="tx2">
                  <a:lumMod val="50000"/>
                </a:schemeClr>
              </a:solidFill>
            </a:endParaRPr>
          </a:p>
          <a:p>
            <a:pPr marL="457200" indent="-457200" eaLnBrk="1" fontAlgn="auto" hangingPunct="1">
              <a:spcBef>
                <a:spcPts val="0"/>
              </a:spcBef>
              <a:spcAft>
                <a:spcPts val="600"/>
              </a:spcAft>
              <a:buClr>
                <a:schemeClr val="tx2"/>
              </a:buClr>
              <a:buFont typeface="+mj-lt"/>
              <a:buAutoNum type="arabicPeriod"/>
              <a:defRPr/>
            </a:pPr>
            <a:r>
              <a:rPr lang="en-US" altLang="en-US" dirty="0">
                <a:solidFill>
                  <a:schemeClr val="tx2">
                    <a:lumMod val="50000"/>
                  </a:schemeClr>
                </a:solidFill>
                <a:sym typeface="Wingdings 2" panose="05020102010507070707" pitchFamily="18" charset="2"/>
              </a:rPr>
              <a:t> </a:t>
            </a:r>
            <a:r>
              <a:rPr lang="en-US" altLang="en-US" dirty="0">
                <a:solidFill>
                  <a:schemeClr val="tx2">
                    <a:lumMod val="50000"/>
                  </a:schemeClr>
                </a:solidFill>
              </a:rPr>
              <a:t>You and your realtor make a contract offer</a:t>
            </a:r>
          </a:p>
          <a:p>
            <a:pPr marL="457200" indent="-457200" eaLnBrk="1" fontAlgn="auto" hangingPunct="1">
              <a:spcBef>
                <a:spcPts val="0"/>
              </a:spcBef>
              <a:spcAft>
                <a:spcPts val="600"/>
              </a:spcAft>
              <a:buClr>
                <a:schemeClr val="tx2"/>
              </a:buClr>
              <a:buFont typeface="+mj-lt"/>
              <a:buAutoNum type="arabicPeriod"/>
              <a:defRPr/>
            </a:pPr>
            <a:r>
              <a:rPr lang="en-US" altLang="en-US" dirty="0">
                <a:solidFill>
                  <a:schemeClr val="tx2">
                    <a:lumMod val="50000"/>
                  </a:schemeClr>
                </a:solidFill>
              </a:rPr>
              <a:t>The seller’s either: rejects, counters, or accepts </a:t>
            </a:r>
          </a:p>
          <a:p>
            <a:pPr marL="457200" indent="-457200" eaLnBrk="1" fontAlgn="auto" hangingPunct="1">
              <a:spcBef>
                <a:spcPts val="0"/>
              </a:spcBef>
              <a:spcAft>
                <a:spcPts val="600"/>
              </a:spcAft>
              <a:buClr>
                <a:schemeClr val="tx2"/>
              </a:buClr>
              <a:buFont typeface="+mj-lt"/>
              <a:buAutoNum type="arabicPeriod"/>
              <a:defRPr/>
            </a:pPr>
            <a:r>
              <a:rPr lang="en-US" altLang="en-US" dirty="0">
                <a:solidFill>
                  <a:schemeClr val="tx2">
                    <a:lumMod val="50000"/>
                  </a:schemeClr>
                </a:solidFill>
              </a:rPr>
              <a:t>You are now under contract </a:t>
            </a:r>
            <a:r>
              <a:rPr lang="en-US" altLang="en-US" dirty="0">
                <a:solidFill>
                  <a:schemeClr val="tx2">
                    <a:lumMod val="50000"/>
                  </a:schemeClr>
                </a:solidFill>
                <a:sym typeface="Wingdings 2" panose="05020102010507070707" pitchFamily="18" charset="2"/>
              </a:rPr>
              <a:t> </a:t>
            </a:r>
            <a:r>
              <a:rPr lang="en-US" altLang="en-US" dirty="0">
                <a:solidFill>
                  <a:schemeClr val="tx2">
                    <a:lumMod val="50000"/>
                  </a:schemeClr>
                </a:solidFill>
              </a:rPr>
              <a:t>pay earnest money</a:t>
            </a:r>
          </a:p>
          <a:p>
            <a:pPr marL="457200" indent="-457200" eaLnBrk="1" fontAlgn="auto" hangingPunct="1">
              <a:spcBef>
                <a:spcPts val="0"/>
              </a:spcBef>
              <a:spcAft>
                <a:spcPts val="600"/>
              </a:spcAft>
              <a:buClr>
                <a:schemeClr val="tx2"/>
              </a:buClr>
              <a:buFont typeface="+mj-lt"/>
              <a:buAutoNum type="arabicPeriod"/>
              <a:defRPr/>
            </a:pPr>
            <a:r>
              <a:rPr lang="en-US" altLang="en-US" dirty="0">
                <a:solidFill>
                  <a:schemeClr val="tx2">
                    <a:lumMod val="50000"/>
                  </a:schemeClr>
                </a:solidFill>
              </a:rPr>
              <a:t>Inspections and Negotiations </a:t>
            </a:r>
            <a:r>
              <a:rPr lang="en-US" altLang="en-US" dirty="0">
                <a:solidFill>
                  <a:schemeClr val="tx2">
                    <a:lumMod val="50000"/>
                  </a:schemeClr>
                </a:solidFill>
                <a:sym typeface="Wingdings 2" panose="05020102010507070707" pitchFamily="18" charset="2"/>
              </a:rPr>
              <a:t></a:t>
            </a:r>
            <a:r>
              <a:rPr lang="en-US" altLang="en-US" dirty="0">
                <a:solidFill>
                  <a:schemeClr val="tx2">
                    <a:lumMod val="50000"/>
                  </a:schemeClr>
                </a:solidFill>
              </a:rPr>
              <a:t> attend mechanical inspection</a:t>
            </a:r>
          </a:p>
          <a:p>
            <a:pPr marL="457200" indent="-457200" eaLnBrk="1" fontAlgn="auto" hangingPunct="1">
              <a:spcBef>
                <a:spcPts val="0"/>
              </a:spcBef>
              <a:spcAft>
                <a:spcPts val="600"/>
              </a:spcAft>
              <a:buClr>
                <a:schemeClr val="tx2"/>
              </a:buClr>
              <a:buFont typeface="+mj-lt"/>
              <a:buAutoNum type="arabicPeriod"/>
              <a:defRPr/>
            </a:pPr>
            <a:r>
              <a:rPr lang="en-US" altLang="en-US" dirty="0">
                <a:solidFill>
                  <a:schemeClr val="tx2">
                    <a:lumMod val="50000"/>
                  </a:schemeClr>
                </a:solidFill>
              </a:rPr>
              <a:t>Seller provides proof of clear title</a:t>
            </a:r>
          </a:p>
          <a:p>
            <a:pPr marL="457200" indent="-457200" eaLnBrk="1" fontAlgn="auto" hangingPunct="1">
              <a:spcBef>
                <a:spcPts val="0"/>
              </a:spcBef>
              <a:spcAft>
                <a:spcPts val="600"/>
              </a:spcAft>
              <a:buClr>
                <a:schemeClr val="tx2"/>
              </a:buClr>
              <a:buFont typeface="+mj-lt"/>
              <a:buAutoNum type="arabicPeriod"/>
              <a:defRPr/>
            </a:pPr>
            <a:r>
              <a:rPr lang="en-US" altLang="en-US" dirty="0">
                <a:solidFill>
                  <a:schemeClr val="tx2">
                    <a:lumMod val="50000"/>
                  </a:schemeClr>
                </a:solidFill>
              </a:rPr>
              <a:t>Title Company and Lender prepare closing paperwork </a:t>
            </a:r>
          </a:p>
          <a:p>
            <a:pPr marL="0" indent="0" eaLnBrk="1" fontAlgn="auto" hangingPunct="1">
              <a:spcBef>
                <a:spcPts val="0"/>
              </a:spcBef>
              <a:spcAft>
                <a:spcPts val="600"/>
              </a:spcAft>
              <a:buClr>
                <a:srgbClr val="777778"/>
              </a:buClr>
              <a:buNone/>
              <a:defRPr/>
            </a:pPr>
            <a:r>
              <a:rPr lang="en-US" altLang="en-US" dirty="0">
                <a:solidFill>
                  <a:schemeClr val="tx2">
                    <a:lumMod val="50000"/>
                  </a:schemeClr>
                </a:solidFill>
                <a:sym typeface="Wingdings 2" panose="05020102010507070707" pitchFamily="18" charset="2"/>
              </a:rPr>
              <a:t>	</a:t>
            </a:r>
            <a:r>
              <a:rPr lang="en-US" altLang="en-US" dirty="0">
                <a:solidFill>
                  <a:schemeClr val="tx2">
                    <a:lumMod val="50000"/>
                  </a:schemeClr>
                </a:solidFill>
              </a:rPr>
              <a:t> lender requests which insurance company you want to use</a:t>
            </a:r>
          </a:p>
          <a:p>
            <a:pPr marL="0" indent="0" eaLnBrk="1" fontAlgn="auto" hangingPunct="1">
              <a:spcBef>
                <a:spcPts val="0"/>
              </a:spcBef>
              <a:spcAft>
                <a:spcPts val="600"/>
              </a:spcAft>
              <a:buClr>
                <a:srgbClr val="777778"/>
              </a:buClr>
              <a:buNone/>
              <a:defRPr/>
            </a:pPr>
            <a:endParaRPr lang="en-US" altLang="en-US" dirty="0">
              <a:solidFill>
                <a:schemeClr val="tx2">
                  <a:lumMod val="50000"/>
                </a:schemeClr>
              </a:solidFill>
            </a:endParaRPr>
          </a:p>
          <a:p>
            <a:pPr marL="0" indent="0" eaLnBrk="1" fontAlgn="auto" hangingPunct="1">
              <a:spcBef>
                <a:spcPts val="0"/>
              </a:spcBef>
              <a:spcAft>
                <a:spcPts val="600"/>
              </a:spcAft>
              <a:buClr>
                <a:srgbClr val="777778"/>
              </a:buClr>
              <a:buNone/>
              <a:defRPr/>
            </a:pPr>
            <a:r>
              <a:rPr lang="en-US" altLang="en-US" dirty="0">
                <a:solidFill>
                  <a:schemeClr val="tx2">
                    <a:lumMod val="50000"/>
                  </a:schemeClr>
                </a:solidFill>
              </a:rPr>
              <a:t>By closing date: You must </a:t>
            </a:r>
            <a:r>
              <a:rPr lang="en-US" altLang="en-US" dirty="0">
                <a:solidFill>
                  <a:schemeClr val="tx2">
                    <a:lumMod val="50000"/>
                  </a:schemeClr>
                </a:solidFill>
                <a:sym typeface="Wingdings 2" panose="05020102010507070707" pitchFamily="18" charset="2"/>
              </a:rPr>
              <a:t> </a:t>
            </a:r>
            <a:r>
              <a:rPr lang="en-US" altLang="en-US" dirty="0">
                <a:solidFill>
                  <a:schemeClr val="tx2">
                    <a:lumMod val="50000"/>
                  </a:schemeClr>
                </a:solidFill>
              </a:rPr>
              <a:t>have down payment </a:t>
            </a:r>
            <a:r>
              <a:rPr lang="en-US" altLang="en-US" dirty="0">
                <a:solidFill>
                  <a:schemeClr val="tx2">
                    <a:lumMod val="50000"/>
                  </a:schemeClr>
                </a:solidFill>
                <a:sym typeface="Wingdings 2" panose="05020102010507070707" pitchFamily="18" charset="2"/>
              </a:rPr>
              <a:t></a:t>
            </a:r>
            <a:r>
              <a:rPr lang="en-US" altLang="en-US" dirty="0">
                <a:solidFill>
                  <a:schemeClr val="tx2">
                    <a:lumMod val="50000"/>
                  </a:schemeClr>
                </a:solidFill>
              </a:rPr>
              <a:t> sign loan docs </a:t>
            </a:r>
            <a:r>
              <a:rPr lang="en-US" altLang="en-US" dirty="0">
                <a:solidFill>
                  <a:schemeClr val="tx2">
                    <a:lumMod val="50000"/>
                  </a:schemeClr>
                </a:solidFill>
                <a:sym typeface="Wingdings 2" panose="05020102010507070707" pitchFamily="18" charset="2"/>
              </a:rPr>
              <a:t></a:t>
            </a:r>
            <a:r>
              <a:rPr lang="en-US" altLang="en-US" dirty="0">
                <a:solidFill>
                  <a:schemeClr val="tx2">
                    <a:lumMod val="50000"/>
                  </a:schemeClr>
                </a:solidFill>
              </a:rPr>
              <a:t> get utilities and insurance in your name </a:t>
            </a:r>
            <a:r>
              <a:rPr lang="en-US" altLang="en-US" dirty="0">
                <a:solidFill>
                  <a:schemeClr val="tx2">
                    <a:lumMod val="50000"/>
                  </a:schemeClr>
                </a:solidFill>
                <a:sym typeface="Wingdings 2" panose="05020102010507070707" pitchFamily="18" charset="2"/>
              </a:rPr>
              <a:t> take possession of your new home!</a:t>
            </a:r>
            <a:endParaRPr lang="en-US" dirty="0">
              <a:solidFill>
                <a:schemeClr val="tx2">
                  <a:lumMod val="50000"/>
                </a:schemeClr>
              </a:solidFill>
            </a:endParaRPr>
          </a:p>
        </p:txBody>
      </p:sp>
      <p:sp>
        <p:nvSpPr>
          <p:cNvPr id="14" name="Rectangle 13">
            <a:extLst>
              <a:ext uri="{FF2B5EF4-FFF2-40B4-BE49-F238E27FC236}">
                <a16:creationId xmlns:a16="http://schemas.microsoft.com/office/drawing/2014/main" id="{154480E5-678B-478F-9170-46502C5FB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B598D875-841B-47A7-B4C8-237DBCE2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68497405"/>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151EC-2621-46C8-8A93-B70F90E1128A}"/>
              </a:ext>
            </a:extLst>
          </p:cNvPr>
          <p:cNvSpPr>
            <a:spLocks noGrp="1"/>
          </p:cNvSpPr>
          <p:nvPr>
            <p:ph type="title"/>
          </p:nvPr>
        </p:nvSpPr>
        <p:spPr>
          <a:xfrm>
            <a:off x="1036320" y="286603"/>
            <a:ext cx="10119360" cy="1450757"/>
          </a:xfrm>
        </p:spPr>
        <p:txBody>
          <a:bodyPr/>
          <a:lstStyle/>
          <a:p>
            <a:r>
              <a:rPr lang="en-US" dirty="0">
                <a:solidFill>
                  <a:schemeClr val="tx2">
                    <a:lumMod val="50000"/>
                  </a:schemeClr>
                </a:solidFill>
              </a:rPr>
              <a:t>Pre-Closing</a:t>
            </a:r>
          </a:p>
        </p:txBody>
      </p:sp>
      <p:sp>
        <p:nvSpPr>
          <p:cNvPr id="3" name="Text Placeholder 2">
            <a:extLst>
              <a:ext uri="{FF2B5EF4-FFF2-40B4-BE49-F238E27FC236}">
                <a16:creationId xmlns:a16="http://schemas.microsoft.com/office/drawing/2014/main" id="{3871BF91-E787-475A-8875-B685B5F5D164}"/>
              </a:ext>
            </a:extLst>
          </p:cNvPr>
          <p:cNvSpPr>
            <a:spLocks noGrp="1"/>
          </p:cNvSpPr>
          <p:nvPr>
            <p:ph type="body" idx="1"/>
          </p:nvPr>
        </p:nvSpPr>
        <p:spPr>
          <a:xfrm>
            <a:off x="1036320" y="1846052"/>
            <a:ext cx="4998719" cy="736282"/>
          </a:xfrm>
        </p:spPr>
        <p:txBody>
          <a:bodyPr>
            <a:normAutofit/>
          </a:bodyPr>
          <a:lstStyle/>
          <a:p>
            <a:r>
              <a:rPr lang="en-US" sz="3600" b="1" dirty="0">
                <a:solidFill>
                  <a:schemeClr val="bg2">
                    <a:lumMod val="75000"/>
                  </a:schemeClr>
                </a:solidFill>
              </a:rPr>
              <a:t>Do…</a:t>
            </a:r>
          </a:p>
        </p:txBody>
      </p:sp>
      <p:sp>
        <p:nvSpPr>
          <p:cNvPr id="4" name="Content Placeholder 3">
            <a:extLst>
              <a:ext uri="{FF2B5EF4-FFF2-40B4-BE49-F238E27FC236}">
                <a16:creationId xmlns:a16="http://schemas.microsoft.com/office/drawing/2014/main" id="{7877EF84-B919-4423-B651-7FB637BE5038}"/>
              </a:ext>
            </a:extLst>
          </p:cNvPr>
          <p:cNvSpPr>
            <a:spLocks noGrp="1"/>
          </p:cNvSpPr>
          <p:nvPr>
            <p:ph sz="half" idx="2"/>
          </p:nvPr>
        </p:nvSpPr>
        <p:spPr/>
        <p:txBody>
          <a:bodyPr/>
          <a:lstStyle/>
          <a:p>
            <a:pPr marL="0" indent="0">
              <a:buClr>
                <a:schemeClr val="bg2">
                  <a:lumMod val="75000"/>
                </a:schemeClr>
              </a:buClr>
              <a:buFont typeface="Wingdings" panose="05000000000000000000" pitchFamily="2" charset="2"/>
              <a:buChar char="ü"/>
              <a:defRPr/>
            </a:pPr>
            <a:r>
              <a:rPr lang="en-US" dirty="0">
                <a:solidFill>
                  <a:schemeClr val="tx2">
                    <a:lumMod val="50000"/>
                  </a:schemeClr>
                </a:solidFill>
              </a:rPr>
              <a:t> K</a:t>
            </a:r>
            <a:r>
              <a:rPr lang="en-US" sz="2000" dirty="0">
                <a:solidFill>
                  <a:schemeClr val="tx2">
                    <a:lumMod val="50000"/>
                  </a:schemeClr>
                </a:solidFill>
              </a:rPr>
              <a:t>eep original or online employer/bank access to pay stubs, bank statements, etc.</a:t>
            </a:r>
          </a:p>
          <a:p>
            <a:pPr marL="0" indent="0">
              <a:buClr>
                <a:schemeClr val="bg2">
                  <a:lumMod val="75000"/>
                </a:schemeClr>
              </a:buClr>
              <a:buFont typeface="Wingdings" panose="05000000000000000000" pitchFamily="2" charset="2"/>
              <a:buChar char="ü"/>
              <a:defRPr/>
            </a:pPr>
            <a:r>
              <a:rPr lang="en-US" sz="2000" dirty="0">
                <a:solidFill>
                  <a:schemeClr val="tx2">
                    <a:lumMod val="50000"/>
                  </a:schemeClr>
                </a:solidFill>
              </a:rPr>
              <a:t> Provide earnest money from your own bank account or traceable “gift funds”</a:t>
            </a:r>
          </a:p>
          <a:p>
            <a:pPr marL="0" indent="0">
              <a:buClr>
                <a:schemeClr val="bg2">
                  <a:lumMod val="75000"/>
                </a:schemeClr>
              </a:buClr>
              <a:buFont typeface="Wingdings" panose="05000000000000000000" pitchFamily="2" charset="2"/>
              <a:buChar char="ü"/>
              <a:defRPr/>
            </a:pPr>
            <a:r>
              <a:rPr lang="en-US" sz="2000" dirty="0">
                <a:solidFill>
                  <a:schemeClr val="tx2">
                    <a:lumMod val="50000"/>
                  </a:schemeClr>
                </a:solidFill>
              </a:rPr>
              <a:t> Tell your loan officer if you plan to receive gift funds at closing</a:t>
            </a:r>
          </a:p>
          <a:p>
            <a:pPr marL="0" indent="0">
              <a:buClr>
                <a:schemeClr val="bg2">
                  <a:lumMod val="75000"/>
                </a:schemeClr>
              </a:buClr>
              <a:buFont typeface="Wingdings" panose="05000000000000000000" pitchFamily="2" charset="2"/>
              <a:buChar char="ü"/>
              <a:defRPr/>
            </a:pPr>
            <a:r>
              <a:rPr lang="en-US" sz="2000" dirty="0">
                <a:solidFill>
                  <a:schemeClr val="tx2">
                    <a:lumMod val="50000"/>
                  </a:schemeClr>
                </a:solidFill>
              </a:rPr>
              <a:t> Notify the loan officer of any financial employment changes</a:t>
            </a:r>
          </a:p>
          <a:p>
            <a:pPr marL="0" indent="0">
              <a:buClr>
                <a:schemeClr val="bg2">
                  <a:lumMod val="75000"/>
                </a:schemeClr>
              </a:buClr>
              <a:buFont typeface="Wingdings" panose="05000000000000000000" pitchFamily="2" charset="2"/>
              <a:buChar char="ü"/>
              <a:defRPr/>
            </a:pPr>
            <a:r>
              <a:rPr lang="en-US" sz="2000" dirty="0">
                <a:solidFill>
                  <a:schemeClr val="tx2">
                    <a:lumMod val="50000"/>
                  </a:schemeClr>
                </a:solidFill>
              </a:rPr>
              <a:t> Be aware that a new credit report will be pulled just prior to closing</a:t>
            </a:r>
          </a:p>
        </p:txBody>
      </p:sp>
      <p:sp>
        <p:nvSpPr>
          <p:cNvPr id="5" name="Text Placeholder 4">
            <a:extLst>
              <a:ext uri="{FF2B5EF4-FFF2-40B4-BE49-F238E27FC236}">
                <a16:creationId xmlns:a16="http://schemas.microsoft.com/office/drawing/2014/main" id="{3F303C4A-732B-48A0-870B-434414517A05}"/>
              </a:ext>
            </a:extLst>
          </p:cNvPr>
          <p:cNvSpPr>
            <a:spLocks noGrp="1"/>
          </p:cNvSpPr>
          <p:nvPr>
            <p:ph type="body" sz="quarter" idx="3"/>
          </p:nvPr>
        </p:nvSpPr>
        <p:spPr/>
        <p:txBody>
          <a:bodyPr>
            <a:normAutofit/>
          </a:bodyPr>
          <a:lstStyle/>
          <a:p>
            <a:r>
              <a:rPr lang="en-US" sz="3600" b="1" dirty="0">
                <a:solidFill>
                  <a:srgbClr val="C00000"/>
                </a:solidFill>
              </a:rPr>
              <a:t>Do not…</a:t>
            </a:r>
          </a:p>
        </p:txBody>
      </p:sp>
      <p:sp>
        <p:nvSpPr>
          <p:cNvPr id="6" name="Content Placeholder 5">
            <a:extLst>
              <a:ext uri="{FF2B5EF4-FFF2-40B4-BE49-F238E27FC236}">
                <a16:creationId xmlns:a16="http://schemas.microsoft.com/office/drawing/2014/main" id="{E37FD638-DD12-4F83-8240-35C136D62B75}"/>
              </a:ext>
            </a:extLst>
          </p:cNvPr>
          <p:cNvSpPr>
            <a:spLocks noGrp="1"/>
          </p:cNvSpPr>
          <p:nvPr>
            <p:ph sz="quarter" idx="4"/>
          </p:nvPr>
        </p:nvSpPr>
        <p:spPr>
          <a:xfrm>
            <a:off x="6217920" y="2582334"/>
            <a:ext cx="4937760" cy="2521294"/>
          </a:xfrm>
        </p:spPr>
        <p:txBody>
          <a:bodyPr/>
          <a:lstStyle/>
          <a:p>
            <a:pPr eaLnBrk="1" hangingPunct="1">
              <a:buClr>
                <a:srgbClr val="C00000"/>
              </a:buClr>
              <a:buFont typeface="Lucida Handwriting" panose="03010101010101010101" pitchFamily="66" charset="0"/>
              <a:buChar char="X"/>
            </a:pPr>
            <a:r>
              <a:rPr lang="en-US" altLang="en-US" dirty="0"/>
              <a:t> </a:t>
            </a:r>
            <a:r>
              <a:rPr lang="en-US" altLang="en-US" dirty="0">
                <a:solidFill>
                  <a:schemeClr val="tx2">
                    <a:lumMod val="50000"/>
                  </a:schemeClr>
                </a:solidFill>
              </a:rPr>
              <a:t>C</a:t>
            </a:r>
            <a:r>
              <a:rPr lang="en-US" altLang="en-US" sz="2000" dirty="0">
                <a:solidFill>
                  <a:schemeClr val="tx2">
                    <a:lumMod val="50000"/>
                  </a:schemeClr>
                </a:solidFill>
              </a:rPr>
              <a:t>hange jobs or employment without inquiring about the impact it might have on your loan</a:t>
            </a:r>
          </a:p>
          <a:p>
            <a:pPr eaLnBrk="1" hangingPunct="1">
              <a:buClr>
                <a:srgbClr val="C00000"/>
              </a:buClr>
              <a:buFont typeface="Lucida Handwriting" panose="03010101010101010101" pitchFamily="66" charset="0"/>
              <a:buChar char="X"/>
            </a:pPr>
            <a:r>
              <a:rPr lang="en-US" altLang="en-US" dirty="0">
                <a:solidFill>
                  <a:schemeClr val="tx2">
                    <a:lumMod val="50000"/>
                  </a:schemeClr>
                </a:solidFill>
              </a:rPr>
              <a:t> I</a:t>
            </a:r>
            <a:r>
              <a:rPr lang="en-US" altLang="en-US" sz="2000" dirty="0">
                <a:solidFill>
                  <a:schemeClr val="tx2">
                    <a:lumMod val="50000"/>
                  </a:schemeClr>
                </a:solidFill>
              </a:rPr>
              <a:t>ncrease debt liabilities by opening new loan accounts before closing</a:t>
            </a:r>
          </a:p>
          <a:p>
            <a:pPr lvl="1">
              <a:buClr>
                <a:srgbClr val="C00000"/>
              </a:buClr>
              <a:buFont typeface="Wingdings" panose="05000000000000000000" pitchFamily="2" charset="2"/>
              <a:buChar char=""/>
            </a:pPr>
            <a:r>
              <a:rPr lang="en-US" altLang="en-US" dirty="0">
                <a:solidFill>
                  <a:schemeClr val="tx2">
                    <a:lumMod val="50000"/>
                  </a:schemeClr>
                </a:solidFill>
              </a:rPr>
              <a:t>This includes making new purchases after preapproval as this could impact final loan approval at close</a:t>
            </a:r>
          </a:p>
          <a:p>
            <a:pPr>
              <a:buClr>
                <a:srgbClr val="C00000"/>
              </a:buClr>
              <a:buFont typeface="Lucida Handwriting" panose="03010101010101010101" pitchFamily="66" charset="0"/>
              <a:buChar char="X"/>
            </a:pPr>
            <a:endParaRPr lang="en-US" dirty="0"/>
          </a:p>
        </p:txBody>
      </p:sp>
      <p:pic>
        <p:nvPicPr>
          <p:cNvPr id="10" name="Picture 9" descr="Circle&#10;&#10;Description automatically generated with medium confidence">
            <a:extLst>
              <a:ext uri="{FF2B5EF4-FFF2-40B4-BE49-F238E27FC236}">
                <a16:creationId xmlns:a16="http://schemas.microsoft.com/office/drawing/2014/main" id="{480E49DE-38ED-4A4B-B2B5-687C509882A8}"/>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l="6744" t="6512" r="6353" b="13024"/>
          <a:stretch/>
        </p:blipFill>
        <p:spPr>
          <a:xfrm rot="21162268">
            <a:off x="9043154" y="950"/>
            <a:ext cx="2567694" cy="2567694"/>
          </a:xfrm>
          <a:prstGeom prst="flowChartConnector">
            <a:avLst/>
          </a:prstGeom>
        </p:spPr>
      </p:pic>
    </p:spTree>
    <p:extLst>
      <p:ext uri="{BB962C8B-B14F-4D97-AF65-F5344CB8AC3E}">
        <p14:creationId xmlns:p14="http://schemas.microsoft.com/office/powerpoint/2010/main" val="3287184483"/>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79C30-E7FC-46A7-BB97-7AD930659598}"/>
              </a:ext>
            </a:extLst>
          </p:cNvPr>
          <p:cNvSpPr>
            <a:spLocks noGrp="1"/>
          </p:cNvSpPr>
          <p:nvPr>
            <p:ph type="title"/>
          </p:nvPr>
        </p:nvSpPr>
        <p:spPr/>
        <p:txBody>
          <a:bodyPr>
            <a:normAutofit/>
          </a:bodyPr>
          <a:lstStyle/>
          <a:p>
            <a:r>
              <a:rPr lang="en-US" sz="4000" dirty="0">
                <a:solidFill>
                  <a:schemeClr val="tx2"/>
                </a:solidFill>
              </a:rPr>
              <a:t>Homeownership: Advantages &amp; Disadvantages</a:t>
            </a:r>
          </a:p>
        </p:txBody>
      </p:sp>
      <p:sp>
        <p:nvSpPr>
          <p:cNvPr id="3" name="Text Placeholder 2">
            <a:extLst>
              <a:ext uri="{FF2B5EF4-FFF2-40B4-BE49-F238E27FC236}">
                <a16:creationId xmlns:a16="http://schemas.microsoft.com/office/drawing/2014/main" id="{9F93D3A4-6469-4943-AF84-2273E5737BAD}"/>
              </a:ext>
            </a:extLst>
          </p:cNvPr>
          <p:cNvSpPr>
            <a:spLocks noGrp="1"/>
          </p:cNvSpPr>
          <p:nvPr>
            <p:ph type="body" idx="1"/>
          </p:nvPr>
        </p:nvSpPr>
        <p:spPr/>
        <p:txBody>
          <a:bodyPr>
            <a:normAutofit/>
          </a:bodyPr>
          <a:lstStyle/>
          <a:p>
            <a:r>
              <a:rPr lang="en-US" sz="2800" dirty="0">
                <a:solidFill>
                  <a:schemeClr val="bg2">
                    <a:lumMod val="75000"/>
                  </a:schemeClr>
                </a:solidFill>
              </a:rPr>
              <a:t>Advantages</a:t>
            </a:r>
          </a:p>
        </p:txBody>
      </p:sp>
      <p:sp>
        <p:nvSpPr>
          <p:cNvPr id="4" name="Content Placeholder 3">
            <a:extLst>
              <a:ext uri="{FF2B5EF4-FFF2-40B4-BE49-F238E27FC236}">
                <a16:creationId xmlns:a16="http://schemas.microsoft.com/office/drawing/2014/main" id="{1F0D01D8-9813-4858-93DF-CBE4F562F780}"/>
              </a:ext>
            </a:extLst>
          </p:cNvPr>
          <p:cNvSpPr>
            <a:spLocks noGrp="1"/>
          </p:cNvSpPr>
          <p:nvPr>
            <p:ph sz="half" idx="2"/>
          </p:nvPr>
        </p:nvSpPr>
        <p:spPr/>
        <p:txBody>
          <a:bodyPr/>
          <a:lstStyle/>
          <a:p>
            <a:pPr eaLnBrk="1" hangingPunct="1">
              <a:lnSpc>
                <a:spcPct val="100000"/>
              </a:lnSpc>
              <a:spcBef>
                <a:spcPts val="600"/>
              </a:spcBef>
            </a:pPr>
            <a:r>
              <a:rPr lang="en-US" altLang="en-US" sz="2000" dirty="0">
                <a:solidFill>
                  <a:schemeClr val="tx2"/>
                </a:solidFill>
              </a:rPr>
              <a:t>Home Equity: forced savings plan</a:t>
            </a:r>
          </a:p>
          <a:p>
            <a:pPr eaLnBrk="1" hangingPunct="1">
              <a:lnSpc>
                <a:spcPct val="100000"/>
              </a:lnSpc>
              <a:spcBef>
                <a:spcPts val="600"/>
              </a:spcBef>
            </a:pPr>
            <a:r>
              <a:rPr lang="en-US" altLang="en-US" sz="2000" dirty="0">
                <a:solidFill>
                  <a:schemeClr val="tx2"/>
                </a:solidFill>
              </a:rPr>
              <a:t>Long term investment that generally appreciates if maintained</a:t>
            </a:r>
          </a:p>
          <a:p>
            <a:pPr eaLnBrk="1" hangingPunct="1">
              <a:lnSpc>
                <a:spcPct val="100000"/>
              </a:lnSpc>
              <a:spcBef>
                <a:spcPts val="600"/>
              </a:spcBef>
            </a:pPr>
            <a:r>
              <a:rPr lang="en-US" altLang="en-US" sz="2000" dirty="0">
                <a:solidFill>
                  <a:schemeClr val="tx2"/>
                </a:solidFill>
              </a:rPr>
              <a:t>Property taxes, interest payments, and some fees can be deducted from taxable income</a:t>
            </a:r>
          </a:p>
          <a:p>
            <a:pPr eaLnBrk="1" hangingPunct="1">
              <a:lnSpc>
                <a:spcPct val="100000"/>
              </a:lnSpc>
              <a:spcBef>
                <a:spcPts val="600"/>
              </a:spcBef>
            </a:pPr>
            <a:r>
              <a:rPr lang="en-US" altLang="en-US" sz="2000" dirty="0">
                <a:solidFill>
                  <a:schemeClr val="tx2"/>
                </a:solidFill>
              </a:rPr>
              <a:t>Due to inflation, mortgage payments actually become cheaper</a:t>
            </a:r>
          </a:p>
          <a:p>
            <a:pPr eaLnBrk="1" hangingPunct="1">
              <a:lnSpc>
                <a:spcPct val="100000"/>
              </a:lnSpc>
              <a:spcBef>
                <a:spcPts val="600"/>
              </a:spcBef>
            </a:pPr>
            <a:r>
              <a:rPr lang="en-US" altLang="en-US" sz="2000" dirty="0">
                <a:solidFill>
                  <a:schemeClr val="tx2"/>
                </a:solidFill>
              </a:rPr>
              <a:t>Easy to step up to a larger home</a:t>
            </a:r>
          </a:p>
          <a:p>
            <a:pPr eaLnBrk="1" hangingPunct="1">
              <a:lnSpc>
                <a:spcPct val="100000"/>
              </a:lnSpc>
              <a:spcBef>
                <a:spcPts val="600"/>
              </a:spcBef>
            </a:pPr>
            <a:r>
              <a:rPr lang="en-US" altLang="en-US" sz="2000" dirty="0">
                <a:solidFill>
                  <a:schemeClr val="tx2"/>
                </a:solidFill>
              </a:rPr>
              <a:t>Have control, can customize home</a:t>
            </a:r>
          </a:p>
          <a:p>
            <a:endParaRPr lang="en-US" dirty="0">
              <a:solidFill>
                <a:schemeClr val="tx2"/>
              </a:solidFill>
            </a:endParaRPr>
          </a:p>
        </p:txBody>
      </p:sp>
      <p:sp>
        <p:nvSpPr>
          <p:cNvPr id="5" name="Text Placeholder 4">
            <a:extLst>
              <a:ext uri="{FF2B5EF4-FFF2-40B4-BE49-F238E27FC236}">
                <a16:creationId xmlns:a16="http://schemas.microsoft.com/office/drawing/2014/main" id="{53ABEC03-8A52-4640-B94A-C1D26F59F9E2}"/>
              </a:ext>
            </a:extLst>
          </p:cNvPr>
          <p:cNvSpPr>
            <a:spLocks noGrp="1"/>
          </p:cNvSpPr>
          <p:nvPr>
            <p:ph type="body" sz="quarter" idx="3"/>
          </p:nvPr>
        </p:nvSpPr>
        <p:spPr/>
        <p:txBody>
          <a:bodyPr>
            <a:normAutofit/>
          </a:bodyPr>
          <a:lstStyle/>
          <a:p>
            <a:r>
              <a:rPr lang="en-US" sz="2800" dirty="0">
                <a:solidFill>
                  <a:srgbClr val="C00000"/>
                </a:solidFill>
              </a:rPr>
              <a:t>disadvantages</a:t>
            </a:r>
          </a:p>
        </p:txBody>
      </p:sp>
      <p:sp>
        <p:nvSpPr>
          <p:cNvPr id="6" name="Content Placeholder 5">
            <a:extLst>
              <a:ext uri="{FF2B5EF4-FFF2-40B4-BE49-F238E27FC236}">
                <a16:creationId xmlns:a16="http://schemas.microsoft.com/office/drawing/2014/main" id="{2DE21AA0-CD83-439F-AB93-09C0ED59F488}"/>
              </a:ext>
            </a:extLst>
          </p:cNvPr>
          <p:cNvSpPr>
            <a:spLocks noGrp="1"/>
          </p:cNvSpPr>
          <p:nvPr>
            <p:ph sz="quarter" idx="4"/>
          </p:nvPr>
        </p:nvSpPr>
        <p:spPr/>
        <p:txBody>
          <a:bodyPr/>
          <a:lstStyle/>
          <a:p>
            <a:pPr eaLnBrk="1" hangingPunct="1">
              <a:lnSpc>
                <a:spcPct val="100000"/>
              </a:lnSpc>
              <a:spcBef>
                <a:spcPts val="600"/>
              </a:spcBef>
            </a:pPr>
            <a:r>
              <a:rPr lang="en-US" altLang="en-US" sz="2000" dirty="0">
                <a:solidFill>
                  <a:schemeClr val="tx2"/>
                </a:solidFill>
              </a:rPr>
              <a:t>Monthly mortgage payment may be higher than rent because of taxes and insurance</a:t>
            </a:r>
          </a:p>
          <a:p>
            <a:pPr eaLnBrk="1" hangingPunct="1">
              <a:lnSpc>
                <a:spcPct val="100000"/>
              </a:lnSpc>
              <a:spcBef>
                <a:spcPts val="600"/>
              </a:spcBef>
            </a:pPr>
            <a:r>
              <a:rPr lang="en-US" altLang="en-US" sz="2000" dirty="0">
                <a:solidFill>
                  <a:schemeClr val="tx2"/>
                </a:solidFill>
              </a:rPr>
              <a:t>Regular maintenance and upkeep costs</a:t>
            </a:r>
          </a:p>
          <a:p>
            <a:pPr eaLnBrk="1" hangingPunct="1">
              <a:lnSpc>
                <a:spcPct val="100000"/>
              </a:lnSpc>
              <a:spcBef>
                <a:spcPts val="600"/>
              </a:spcBef>
            </a:pPr>
            <a:r>
              <a:rPr lang="en-US" altLang="en-US" sz="2000" dirty="0">
                <a:solidFill>
                  <a:schemeClr val="tx2"/>
                </a:solidFill>
              </a:rPr>
              <a:t>Up-front costs: closing, down payment </a:t>
            </a:r>
          </a:p>
          <a:p>
            <a:pPr eaLnBrk="1" hangingPunct="1">
              <a:lnSpc>
                <a:spcPct val="100000"/>
              </a:lnSpc>
              <a:spcBef>
                <a:spcPts val="600"/>
              </a:spcBef>
            </a:pPr>
            <a:r>
              <a:rPr lang="en-US" altLang="en-US" sz="2000" dirty="0">
                <a:solidFill>
                  <a:schemeClr val="tx2"/>
                </a:solidFill>
              </a:rPr>
              <a:t>There is no guarantee that property values will increase</a:t>
            </a:r>
          </a:p>
          <a:p>
            <a:pPr eaLnBrk="1" hangingPunct="1">
              <a:lnSpc>
                <a:spcPct val="100000"/>
              </a:lnSpc>
              <a:spcBef>
                <a:spcPts val="600"/>
              </a:spcBef>
            </a:pPr>
            <a:r>
              <a:rPr lang="en-US" altLang="en-US" sz="2000" dirty="0">
                <a:solidFill>
                  <a:schemeClr val="tx2"/>
                </a:solidFill>
              </a:rPr>
              <a:t>It takes time to sell a house and recoup the equity</a:t>
            </a:r>
          </a:p>
          <a:p>
            <a:pPr eaLnBrk="1" hangingPunct="1">
              <a:lnSpc>
                <a:spcPct val="100000"/>
              </a:lnSpc>
              <a:spcBef>
                <a:spcPts val="600"/>
              </a:spcBef>
            </a:pPr>
            <a:r>
              <a:rPr lang="en-US" altLang="en-US" sz="2000" dirty="0">
                <a:solidFill>
                  <a:schemeClr val="tx2"/>
                </a:solidFill>
              </a:rPr>
              <a:t>Much less mobility than renters</a:t>
            </a:r>
          </a:p>
        </p:txBody>
      </p:sp>
    </p:spTree>
    <p:extLst>
      <p:ext uri="{BB962C8B-B14F-4D97-AF65-F5344CB8AC3E}">
        <p14:creationId xmlns:p14="http://schemas.microsoft.com/office/powerpoint/2010/main" val="319263799"/>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F1A4DF-EA77-45A0-8309-262A70B92D06}"/>
              </a:ext>
            </a:extLst>
          </p:cNvPr>
          <p:cNvSpPr>
            <a:spLocks noGrp="1"/>
          </p:cNvSpPr>
          <p:nvPr>
            <p:ph type="title"/>
          </p:nvPr>
        </p:nvSpPr>
        <p:spPr>
          <a:xfrm>
            <a:off x="5181601" y="634946"/>
            <a:ext cx="6368142" cy="1450757"/>
          </a:xfrm>
        </p:spPr>
        <p:txBody>
          <a:bodyPr>
            <a:normAutofit/>
          </a:bodyPr>
          <a:lstStyle/>
          <a:p>
            <a:r>
              <a:rPr lang="en-US" dirty="0">
                <a:solidFill>
                  <a:schemeClr val="tx2"/>
                </a:solidFill>
              </a:rPr>
              <a:t>Home maintenance</a:t>
            </a:r>
            <a:br>
              <a:rPr lang="en-US" dirty="0"/>
            </a:br>
            <a:r>
              <a:rPr lang="en-US" u="sng" dirty="0">
                <a:solidFill>
                  <a:srgbClr val="E14E3A"/>
                </a:solidFill>
              </a:rPr>
              <a:t>when</a:t>
            </a:r>
            <a:r>
              <a:rPr lang="en-US" dirty="0">
                <a:solidFill>
                  <a:srgbClr val="E14E3A"/>
                </a:solidFill>
              </a:rPr>
              <a:t> not “if”</a:t>
            </a:r>
            <a:endParaRPr lang="en-US" u="sng" dirty="0">
              <a:solidFill>
                <a:srgbClr val="E14E3A"/>
              </a:solidFill>
            </a:endParaRPr>
          </a:p>
        </p:txBody>
      </p:sp>
      <p:pic>
        <p:nvPicPr>
          <p:cNvPr id="5" name="Picture 4">
            <a:extLst>
              <a:ext uri="{FF2B5EF4-FFF2-40B4-BE49-F238E27FC236}">
                <a16:creationId xmlns:a16="http://schemas.microsoft.com/office/drawing/2014/main" id="{19F2BDC2-56F4-42FE-B9FA-3A4CBDC27450}"/>
              </a:ext>
            </a:extLst>
          </p:cNvPr>
          <p:cNvPicPr>
            <a:picLocks noChangeAspect="1"/>
          </p:cNvPicPr>
          <p:nvPr/>
        </p:nvPicPr>
        <p:blipFill rotWithShape="1">
          <a:blip r:embed="rId2">
            <a:extLst>
              <a:ext uri="{28A0092B-C50C-407E-A947-70E740481C1C}">
                <a14:useLocalDpi xmlns:a14="http://schemas.microsoft.com/office/drawing/2010/main" val="0"/>
              </a:ext>
            </a:extLst>
          </a:blip>
          <a:srcRect l="7713" r="7713"/>
          <a:stretch/>
        </p:blipFill>
        <p:spPr>
          <a:xfrm>
            <a:off x="20" y="-12128"/>
            <a:ext cx="4654276"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A3078ED-F6E0-4B25-984F-C88ECDC1D789}"/>
              </a:ext>
            </a:extLst>
          </p:cNvPr>
          <p:cNvSpPr>
            <a:spLocks noGrp="1"/>
          </p:cNvSpPr>
          <p:nvPr>
            <p:ph idx="1"/>
          </p:nvPr>
        </p:nvSpPr>
        <p:spPr>
          <a:xfrm>
            <a:off x="5181601" y="2198914"/>
            <a:ext cx="6368142" cy="3670180"/>
          </a:xfrm>
        </p:spPr>
        <p:txBody>
          <a:bodyPr>
            <a:normAutofit/>
          </a:bodyPr>
          <a:lstStyle/>
          <a:p>
            <a:pPr eaLnBrk="1" hangingPunct="1">
              <a:buFont typeface="Arial" panose="020B0604020202020204" pitchFamily="34" charset="0"/>
              <a:buChar char="•"/>
            </a:pPr>
            <a:r>
              <a:rPr lang="en-US" altLang="en-US" sz="2400" dirty="0">
                <a:solidFill>
                  <a:schemeClr val="tx1"/>
                </a:solidFill>
              </a:rPr>
              <a:t> Water is most damaging</a:t>
            </a:r>
          </a:p>
          <a:p>
            <a:pPr eaLnBrk="1" hangingPunct="1">
              <a:buFont typeface="Arial" panose="020B0604020202020204" pitchFamily="34" charset="0"/>
              <a:buChar char="•"/>
            </a:pPr>
            <a:r>
              <a:rPr lang="en-US" altLang="en-US" sz="2400" dirty="0">
                <a:solidFill>
                  <a:schemeClr val="tx1"/>
                </a:solidFill>
              </a:rPr>
              <a:t> Furnace filter change is important</a:t>
            </a:r>
          </a:p>
          <a:p>
            <a:pPr eaLnBrk="1" hangingPunct="1">
              <a:buFont typeface="Arial" panose="020B0604020202020204" pitchFamily="34" charset="0"/>
              <a:buChar char="•"/>
            </a:pPr>
            <a:r>
              <a:rPr lang="en-US" altLang="en-US" sz="2400" dirty="0">
                <a:solidFill>
                  <a:schemeClr val="tx1"/>
                </a:solidFill>
              </a:rPr>
              <a:t> The ground moves and concrete cracks</a:t>
            </a:r>
          </a:p>
          <a:p>
            <a:pPr eaLnBrk="1" hangingPunct="1">
              <a:buFont typeface="Arial" panose="020B0604020202020204" pitchFamily="34" charset="0"/>
              <a:buChar char="•"/>
            </a:pPr>
            <a:r>
              <a:rPr lang="en-US" altLang="en-US" sz="2400" dirty="0">
                <a:solidFill>
                  <a:schemeClr val="tx1"/>
                </a:solidFill>
              </a:rPr>
              <a:t> Must maintain drainage around house</a:t>
            </a:r>
          </a:p>
          <a:p>
            <a:pPr eaLnBrk="1" hangingPunct="1">
              <a:buFont typeface="Arial" panose="020B0604020202020204" pitchFamily="34" charset="0"/>
              <a:buChar char="•"/>
            </a:pPr>
            <a:r>
              <a:rPr lang="en-US" altLang="en-US" sz="2400" dirty="0">
                <a:solidFill>
                  <a:schemeClr val="tx1"/>
                </a:solidFill>
              </a:rPr>
              <a:t>Climate is hardest on housing</a:t>
            </a:r>
          </a:p>
          <a:p>
            <a:pPr eaLnBrk="1" hangingPunct="1">
              <a:buFont typeface="Arial" panose="020B0604020202020204" pitchFamily="34" charset="0"/>
              <a:buChar char="•"/>
            </a:pPr>
            <a:r>
              <a:rPr lang="en-US" altLang="en-US" sz="2400" dirty="0">
                <a:solidFill>
                  <a:schemeClr val="tx1"/>
                </a:solidFill>
              </a:rPr>
              <a:t> Golden rule of maintenance fund: 1% of house value per year to afford system replacement throughout lifecycle</a:t>
            </a:r>
          </a:p>
        </p:txBody>
      </p:sp>
    </p:spTree>
    <p:extLst>
      <p:ext uri="{BB962C8B-B14F-4D97-AF65-F5344CB8AC3E}">
        <p14:creationId xmlns:p14="http://schemas.microsoft.com/office/powerpoint/2010/main" val="3668705532"/>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47959BB-BE00-464D-9005-813B39E63CD5}"/>
              </a:ext>
            </a:extLst>
          </p:cNvPr>
          <p:cNvGrpSpPr/>
          <p:nvPr/>
        </p:nvGrpSpPr>
        <p:grpSpPr>
          <a:xfrm>
            <a:off x="-1" y="-127673"/>
            <a:ext cx="12192001" cy="7113347"/>
            <a:chOff x="-1" y="-127673"/>
            <a:chExt cx="12192001" cy="7113347"/>
          </a:xfrm>
        </p:grpSpPr>
        <p:pic>
          <p:nvPicPr>
            <p:cNvPr id="15" name="Content Placeholder 6" descr="A picture containing text&#10;&#10;Description automatically generated">
              <a:extLst>
                <a:ext uri="{FF2B5EF4-FFF2-40B4-BE49-F238E27FC236}">
                  <a16:creationId xmlns:a16="http://schemas.microsoft.com/office/drawing/2014/main" id="{4A93A6DC-670A-49A6-AD9B-BEA908B7AFA5}"/>
                </a:ext>
              </a:extLst>
            </p:cNvPr>
            <p:cNvPicPr>
              <a:picLocks noChangeAspect="1"/>
            </p:cNvPicPr>
            <p:nvPr/>
          </p:nvPicPr>
          <p:blipFill rotWithShape="1">
            <a:blip r:embed="rId2">
              <a:duotone>
                <a:schemeClr val="accent1">
                  <a:shade val="45000"/>
                  <a:satMod val="135000"/>
                </a:schemeClr>
                <a:prstClr val="white"/>
              </a:duotone>
              <a:alphaModFix amt="5000"/>
              <a:extLst>
                <a:ext uri="{28A0092B-C50C-407E-A947-70E740481C1C}">
                  <a14:useLocalDpi xmlns:a14="http://schemas.microsoft.com/office/drawing/2010/main" val="0"/>
                </a:ext>
              </a:extLst>
            </a:blip>
            <a:srcRect l="61603"/>
            <a:stretch/>
          </p:blipFill>
          <p:spPr>
            <a:xfrm>
              <a:off x="-1" y="-127673"/>
              <a:ext cx="2756137" cy="7113347"/>
            </a:xfrm>
            <a:prstGeom prst="rect">
              <a:avLst/>
            </a:prstGeom>
          </p:spPr>
        </p:pic>
        <p:pic>
          <p:nvPicPr>
            <p:cNvPr id="17" name="Content Placeholder 6" descr="A picture containing text&#10;&#10;Description automatically generated">
              <a:extLst>
                <a:ext uri="{FF2B5EF4-FFF2-40B4-BE49-F238E27FC236}">
                  <a16:creationId xmlns:a16="http://schemas.microsoft.com/office/drawing/2014/main" id="{58DA04AD-F3C0-46C9-8E99-C339411361E8}"/>
                </a:ext>
              </a:extLst>
            </p:cNvPr>
            <p:cNvPicPr>
              <a:picLocks noChangeAspect="1"/>
            </p:cNvPicPr>
            <p:nvPr/>
          </p:nvPicPr>
          <p:blipFill rotWithShape="1">
            <a:blip r:embed="rId2">
              <a:duotone>
                <a:schemeClr val="accent2">
                  <a:shade val="45000"/>
                  <a:satMod val="135000"/>
                </a:schemeClr>
                <a:prstClr val="white"/>
              </a:duotone>
              <a:alphaModFix amt="5000"/>
              <a:extLst>
                <a:ext uri="{28A0092B-C50C-407E-A947-70E740481C1C}">
                  <a14:useLocalDpi xmlns:a14="http://schemas.microsoft.com/office/drawing/2010/main" val="0"/>
                </a:ext>
              </a:extLst>
            </a:blip>
            <a:srcRect r="61603"/>
            <a:stretch/>
          </p:blipFill>
          <p:spPr>
            <a:xfrm>
              <a:off x="9435863" y="-127673"/>
              <a:ext cx="2756137" cy="7113347"/>
            </a:xfrm>
            <a:prstGeom prst="rect">
              <a:avLst/>
            </a:prstGeom>
          </p:spPr>
        </p:pic>
      </p:grpSp>
      <p:pic>
        <p:nvPicPr>
          <p:cNvPr id="7" name="Content Placeholder 6" descr="A picture containing text&#10;&#10;Description automatically generated">
            <a:extLst>
              <a:ext uri="{FF2B5EF4-FFF2-40B4-BE49-F238E27FC236}">
                <a16:creationId xmlns:a16="http://schemas.microsoft.com/office/drawing/2014/main" id="{6238301A-CEFE-4194-9CFE-6B6933132711}"/>
              </a:ext>
            </a:extLst>
          </p:cNvPr>
          <p:cNvPicPr>
            <a:picLocks noGrp="1" noChangeAspect="1"/>
          </p:cNvPicPr>
          <p:nvPr>
            <p:ph idx="1"/>
          </p:nvPr>
        </p:nvPicPr>
        <p:blipFill>
          <a:blip r:embed="rId2">
            <a:duotone>
              <a:schemeClr val="accent3">
                <a:shade val="45000"/>
                <a:satMod val="135000"/>
              </a:schemeClr>
              <a:prstClr val="white"/>
            </a:duotone>
            <a:alphaModFix amt="5000"/>
            <a:extLst>
              <a:ext uri="{28A0092B-C50C-407E-A947-70E740481C1C}">
                <a14:useLocalDpi xmlns:a14="http://schemas.microsoft.com/office/drawing/2010/main" val="0"/>
              </a:ext>
            </a:extLst>
          </a:blip>
          <a:stretch>
            <a:fillRect/>
          </a:stretch>
        </p:blipFill>
        <p:spPr>
          <a:xfrm>
            <a:off x="2506980" y="-253629"/>
            <a:ext cx="7178040" cy="7113347"/>
          </a:xfrm>
        </p:spPr>
      </p:pic>
      <p:sp>
        <p:nvSpPr>
          <p:cNvPr id="2" name="Title 1">
            <a:extLst>
              <a:ext uri="{FF2B5EF4-FFF2-40B4-BE49-F238E27FC236}">
                <a16:creationId xmlns:a16="http://schemas.microsoft.com/office/drawing/2014/main" id="{81A0B005-10FC-48AE-A2BD-FDD29D010AF8}"/>
              </a:ext>
            </a:extLst>
          </p:cNvPr>
          <p:cNvSpPr>
            <a:spLocks noGrp="1"/>
          </p:cNvSpPr>
          <p:nvPr>
            <p:ph type="title"/>
          </p:nvPr>
        </p:nvSpPr>
        <p:spPr>
          <a:xfrm>
            <a:off x="4135598" y="2152926"/>
            <a:ext cx="10050780" cy="835203"/>
          </a:xfrm>
        </p:spPr>
        <p:txBody>
          <a:bodyPr>
            <a:normAutofit/>
          </a:bodyPr>
          <a:lstStyle/>
          <a:p>
            <a:r>
              <a:rPr lang="en-US" sz="3600" dirty="0">
                <a:solidFill>
                  <a:schemeClr val="tx2"/>
                </a:solidFill>
                <a:latin typeface="Aharoni" panose="02010803020104030203" pitchFamily="2" charset="-79"/>
                <a:cs typeface="Aharoni" panose="02010803020104030203" pitchFamily="2" charset="-79"/>
              </a:rPr>
              <a:t>Lawrence Community Housing Trust</a:t>
            </a:r>
          </a:p>
        </p:txBody>
      </p:sp>
      <p:sp>
        <p:nvSpPr>
          <p:cNvPr id="11" name="TextBox 10">
            <a:extLst>
              <a:ext uri="{FF2B5EF4-FFF2-40B4-BE49-F238E27FC236}">
                <a16:creationId xmlns:a16="http://schemas.microsoft.com/office/drawing/2014/main" id="{0AE585F4-6C57-4E8A-848E-AFECB5F63F26}"/>
              </a:ext>
            </a:extLst>
          </p:cNvPr>
          <p:cNvSpPr txBox="1"/>
          <p:nvPr/>
        </p:nvSpPr>
        <p:spPr>
          <a:xfrm>
            <a:off x="4135598" y="2980700"/>
            <a:ext cx="10302240" cy="1815882"/>
          </a:xfrm>
          <a:prstGeom prst="rect">
            <a:avLst/>
          </a:prstGeom>
          <a:noFill/>
        </p:spPr>
        <p:txBody>
          <a:bodyPr wrap="square" rtlCol="0">
            <a:spAutoFit/>
          </a:bodyPr>
          <a:lstStyle/>
          <a:p>
            <a:r>
              <a:rPr lang="en-US" sz="2800" dirty="0">
                <a:solidFill>
                  <a:schemeClr val="tx2"/>
                </a:solidFill>
              </a:rPr>
              <a:t>Rebecca Buford, Executive Director</a:t>
            </a:r>
          </a:p>
          <a:p>
            <a:r>
              <a:rPr lang="en-US" sz="2800" dirty="0">
                <a:solidFill>
                  <a:schemeClr val="tx2"/>
                </a:solidFill>
              </a:rPr>
              <a:t>Ashley Taylor, Homebuyer Program Manager</a:t>
            </a:r>
          </a:p>
          <a:p>
            <a:r>
              <a:rPr lang="en-US" sz="2800" i="1" dirty="0">
                <a:solidFill>
                  <a:schemeClr val="tx2"/>
                </a:solidFill>
              </a:rPr>
              <a:t>Call us anytime 785-842-5494</a:t>
            </a:r>
          </a:p>
          <a:p>
            <a:r>
              <a:rPr lang="en-US" sz="2800" i="1" dirty="0">
                <a:solidFill>
                  <a:schemeClr val="tx2"/>
                </a:solidFill>
              </a:rPr>
              <a:t>www.tenants-to-homeowners.org</a:t>
            </a:r>
          </a:p>
        </p:txBody>
      </p:sp>
      <p:sp>
        <p:nvSpPr>
          <p:cNvPr id="4" name="Rectangle 3">
            <a:extLst>
              <a:ext uri="{FF2B5EF4-FFF2-40B4-BE49-F238E27FC236}">
                <a16:creationId xmlns:a16="http://schemas.microsoft.com/office/drawing/2014/main" id="{E4454F91-2675-4AA8-BD11-068615EAC088}"/>
              </a:ext>
            </a:extLst>
          </p:cNvPr>
          <p:cNvSpPr/>
          <p:nvPr/>
        </p:nvSpPr>
        <p:spPr>
          <a:xfrm>
            <a:off x="11963399" y="0"/>
            <a:ext cx="240031" cy="6858000"/>
          </a:xfrm>
          <a:prstGeom prst="rect">
            <a:avLst/>
          </a:prstGeom>
          <a:solidFill>
            <a:srgbClr val="8A9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6" descr="A picture containing text&#10;&#10;Description automatically generated">
            <a:extLst>
              <a:ext uri="{FF2B5EF4-FFF2-40B4-BE49-F238E27FC236}">
                <a16:creationId xmlns:a16="http://schemas.microsoft.com/office/drawing/2014/main" id="{D6FD93C0-FA4A-4DFC-BE3F-C5AD0B3FC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959" y="1480898"/>
            <a:ext cx="3931639" cy="3896204"/>
          </a:xfrm>
          <a:prstGeom prst="rect">
            <a:avLst/>
          </a:prstGeom>
        </p:spPr>
      </p:pic>
      <p:pic>
        <p:nvPicPr>
          <p:cNvPr id="13" name="Picture 12">
            <a:extLst>
              <a:ext uri="{FF2B5EF4-FFF2-40B4-BE49-F238E27FC236}">
                <a16:creationId xmlns:a16="http://schemas.microsoft.com/office/drawing/2014/main" id="{916D76AB-3B7C-469C-88C9-94E6BB30CFEB}"/>
              </a:ext>
            </a:extLst>
          </p:cNvPr>
          <p:cNvPicPr>
            <a:picLocks noChangeAspect="1"/>
          </p:cNvPicPr>
          <p:nvPr/>
        </p:nvPicPr>
        <p:blipFill>
          <a:blip r:embed="rId3"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113468" y="6129576"/>
            <a:ext cx="660011" cy="632700"/>
          </a:xfrm>
          <a:prstGeom prst="rect">
            <a:avLst/>
          </a:prstGeom>
        </p:spPr>
      </p:pic>
    </p:spTree>
    <p:extLst>
      <p:ext uri="{BB962C8B-B14F-4D97-AF65-F5344CB8AC3E}">
        <p14:creationId xmlns:p14="http://schemas.microsoft.com/office/powerpoint/2010/main" val="705291602"/>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47959BB-BE00-464D-9005-813B39E63CD5}"/>
              </a:ext>
            </a:extLst>
          </p:cNvPr>
          <p:cNvGrpSpPr/>
          <p:nvPr/>
        </p:nvGrpSpPr>
        <p:grpSpPr>
          <a:xfrm>
            <a:off x="-1" y="-127673"/>
            <a:ext cx="12192001" cy="7113347"/>
            <a:chOff x="-1" y="-127673"/>
            <a:chExt cx="12192001" cy="7113347"/>
          </a:xfrm>
        </p:grpSpPr>
        <p:pic>
          <p:nvPicPr>
            <p:cNvPr id="15" name="Content Placeholder 6" descr="A picture containing text&#10;&#10;Description automatically generated">
              <a:extLst>
                <a:ext uri="{FF2B5EF4-FFF2-40B4-BE49-F238E27FC236}">
                  <a16:creationId xmlns:a16="http://schemas.microsoft.com/office/drawing/2014/main" id="{4A93A6DC-670A-49A6-AD9B-BEA908B7AFA5}"/>
                </a:ext>
              </a:extLst>
            </p:cNvPr>
            <p:cNvPicPr>
              <a:picLocks noChangeAspect="1"/>
            </p:cNvPicPr>
            <p:nvPr/>
          </p:nvPicPr>
          <p:blipFill rotWithShape="1">
            <a:blip r:embed="rId2">
              <a:duotone>
                <a:schemeClr val="accent1">
                  <a:shade val="45000"/>
                  <a:satMod val="135000"/>
                </a:schemeClr>
                <a:prstClr val="white"/>
              </a:duotone>
              <a:alphaModFix amt="5000"/>
              <a:extLst>
                <a:ext uri="{28A0092B-C50C-407E-A947-70E740481C1C}">
                  <a14:useLocalDpi xmlns:a14="http://schemas.microsoft.com/office/drawing/2010/main" val="0"/>
                </a:ext>
              </a:extLst>
            </a:blip>
            <a:srcRect l="61603"/>
            <a:stretch/>
          </p:blipFill>
          <p:spPr>
            <a:xfrm>
              <a:off x="-1" y="-127673"/>
              <a:ext cx="2756137" cy="7113347"/>
            </a:xfrm>
            <a:prstGeom prst="rect">
              <a:avLst/>
            </a:prstGeom>
          </p:spPr>
        </p:pic>
        <p:pic>
          <p:nvPicPr>
            <p:cNvPr id="17" name="Content Placeholder 6" descr="A picture containing text&#10;&#10;Description automatically generated">
              <a:extLst>
                <a:ext uri="{FF2B5EF4-FFF2-40B4-BE49-F238E27FC236}">
                  <a16:creationId xmlns:a16="http://schemas.microsoft.com/office/drawing/2014/main" id="{58DA04AD-F3C0-46C9-8E99-C339411361E8}"/>
                </a:ext>
              </a:extLst>
            </p:cNvPr>
            <p:cNvPicPr>
              <a:picLocks noChangeAspect="1"/>
            </p:cNvPicPr>
            <p:nvPr/>
          </p:nvPicPr>
          <p:blipFill rotWithShape="1">
            <a:blip r:embed="rId2">
              <a:duotone>
                <a:schemeClr val="accent2">
                  <a:shade val="45000"/>
                  <a:satMod val="135000"/>
                </a:schemeClr>
                <a:prstClr val="white"/>
              </a:duotone>
              <a:alphaModFix amt="5000"/>
              <a:extLst>
                <a:ext uri="{28A0092B-C50C-407E-A947-70E740481C1C}">
                  <a14:useLocalDpi xmlns:a14="http://schemas.microsoft.com/office/drawing/2010/main" val="0"/>
                </a:ext>
              </a:extLst>
            </a:blip>
            <a:srcRect r="61603"/>
            <a:stretch/>
          </p:blipFill>
          <p:spPr>
            <a:xfrm>
              <a:off x="9435863" y="-127673"/>
              <a:ext cx="2756137" cy="7113347"/>
            </a:xfrm>
            <a:prstGeom prst="rect">
              <a:avLst/>
            </a:prstGeom>
          </p:spPr>
        </p:pic>
      </p:grpSp>
      <p:pic>
        <p:nvPicPr>
          <p:cNvPr id="7" name="Content Placeholder 6" descr="A picture containing text&#10;&#10;Description automatically generated">
            <a:extLst>
              <a:ext uri="{FF2B5EF4-FFF2-40B4-BE49-F238E27FC236}">
                <a16:creationId xmlns:a16="http://schemas.microsoft.com/office/drawing/2014/main" id="{6238301A-CEFE-4194-9CFE-6B6933132711}"/>
              </a:ext>
            </a:extLst>
          </p:cNvPr>
          <p:cNvPicPr>
            <a:picLocks noGrp="1" noChangeAspect="1"/>
          </p:cNvPicPr>
          <p:nvPr>
            <p:ph idx="1"/>
          </p:nvPr>
        </p:nvPicPr>
        <p:blipFill>
          <a:blip r:embed="rId2">
            <a:duotone>
              <a:schemeClr val="accent3">
                <a:shade val="45000"/>
                <a:satMod val="135000"/>
              </a:schemeClr>
              <a:prstClr val="white"/>
            </a:duotone>
            <a:alphaModFix amt="5000"/>
            <a:extLst>
              <a:ext uri="{28A0092B-C50C-407E-A947-70E740481C1C}">
                <a14:useLocalDpi xmlns:a14="http://schemas.microsoft.com/office/drawing/2010/main" val="0"/>
              </a:ext>
            </a:extLst>
          </a:blip>
          <a:stretch>
            <a:fillRect/>
          </a:stretch>
        </p:blipFill>
        <p:spPr>
          <a:xfrm>
            <a:off x="2506980" y="-178473"/>
            <a:ext cx="7178040" cy="7113347"/>
          </a:xfrm>
        </p:spPr>
      </p:pic>
      <p:sp>
        <p:nvSpPr>
          <p:cNvPr id="2" name="Title 1">
            <a:extLst>
              <a:ext uri="{FF2B5EF4-FFF2-40B4-BE49-F238E27FC236}">
                <a16:creationId xmlns:a16="http://schemas.microsoft.com/office/drawing/2014/main" id="{81A0B005-10FC-48AE-A2BD-FDD29D010AF8}"/>
              </a:ext>
            </a:extLst>
          </p:cNvPr>
          <p:cNvSpPr>
            <a:spLocks noGrp="1"/>
          </p:cNvSpPr>
          <p:nvPr>
            <p:ph type="title"/>
          </p:nvPr>
        </p:nvSpPr>
        <p:spPr>
          <a:xfrm>
            <a:off x="396240" y="286603"/>
            <a:ext cx="11521440" cy="1450757"/>
          </a:xfrm>
        </p:spPr>
        <p:txBody>
          <a:bodyPr>
            <a:normAutofit/>
          </a:bodyPr>
          <a:lstStyle/>
          <a:p>
            <a:r>
              <a:rPr lang="en-US" sz="3600" dirty="0">
                <a:solidFill>
                  <a:schemeClr val="tx2"/>
                </a:solidFill>
                <a:latin typeface="Aharoni" panose="02010803020104030203" pitchFamily="2" charset="-79"/>
                <a:cs typeface="Aharoni" panose="02010803020104030203" pitchFamily="2" charset="-79"/>
              </a:rPr>
              <a:t>What is a Lawrence Community Housing Trust Home?</a:t>
            </a:r>
          </a:p>
        </p:txBody>
      </p:sp>
      <p:sp>
        <p:nvSpPr>
          <p:cNvPr id="11" name="TextBox 10">
            <a:extLst>
              <a:ext uri="{FF2B5EF4-FFF2-40B4-BE49-F238E27FC236}">
                <a16:creationId xmlns:a16="http://schemas.microsoft.com/office/drawing/2014/main" id="{0AE585F4-6C57-4E8A-848E-AFECB5F63F26}"/>
              </a:ext>
            </a:extLst>
          </p:cNvPr>
          <p:cNvSpPr txBox="1"/>
          <p:nvPr/>
        </p:nvSpPr>
        <p:spPr>
          <a:xfrm>
            <a:off x="518160" y="2151636"/>
            <a:ext cx="10637520" cy="4093428"/>
          </a:xfrm>
          <a:prstGeom prst="rect">
            <a:avLst/>
          </a:prstGeom>
          <a:noFill/>
        </p:spPr>
        <p:txBody>
          <a:bodyPr wrap="square" rtlCol="0">
            <a:spAutoFit/>
          </a:bodyPr>
          <a:lstStyle/>
          <a:p>
            <a:r>
              <a:rPr lang="en-US" sz="2600" dirty="0">
                <a:solidFill>
                  <a:schemeClr val="tx2"/>
                </a:solidFill>
              </a:rPr>
              <a:t>In exchange for approximately $50,000 to $80,000 off the initial price:</a:t>
            </a:r>
          </a:p>
          <a:p>
            <a:endParaRPr lang="en-US" sz="2600" dirty="0">
              <a:solidFill>
                <a:schemeClr val="tx2"/>
              </a:solidFill>
            </a:endParaRPr>
          </a:p>
          <a:p>
            <a:pPr marL="457200" indent="-457200">
              <a:buClr>
                <a:schemeClr val="accent2"/>
              </a:buClr>
              <a:buFont typeface="Wingdings" panose="05000000000000000000" pitchFamily="2" charset="2"/>
              <a:buChar char="ü"/>
            </a:pPr>
            <a:r>
              <a:rPr lang="en-US" sz="2600" dirty="0">
                <a:solidFill>
                  <a:schemeClr val="tx2"/>
                </a:solidFill>
              </a:rPr>
              <a:t>Homebuyer has title to the improvements</a:t>
            </a:r>
          </a:p>
          <a:p>
            <a:pPr marL="457200" indent="-457200">
              <a:buClr>
                <a:schemeClr val="accent2"/>
              </a:buClr>
              <a:buFont typeface="Wingdings" panose="05000000000000000000" pitchFamily="2" charset="2"/>
              <a:buChar char="ü"/>
            </a:pPr>
            <a:r>
              <a:rPr lang="en-US" sz="2600" dirty="0">
                <a:solidFill>
                  <a:schemeClr val="tx2"/>
                </a:solidFill>
              </a:rPr>
              <a:t>LCHT has title to the land, homeowner has right to use the land like any other homeowner</a:t>
            </a:r>
          </a:p>
          <a:p>
            <a:pPr marL="457200" indent="-457200">
              <a:buClr>
                <a:schemeClr val="accent2"/>
              </a:buClr>
              <a:buFont typeface="Wingdings" panose="05000000000000000000" pitchFamily="2" charset="2"/>
              <a:buChar char="ü"/>
            </a:pPr>
            <a:r>
              <a:rPr lang="en-US" sz="2600" dirty="0">
                <a:solidFill>
                  <a:schemeClr val="tx2"/>
                </a:solidFill>
              </a:rPr>
              <a:t>Homebuyer agrees to sell at a restricted resale price to an eligible buyer, maintaining affordability</a:t>
            </a:r>
          </a:p>
          <a:p>
            <a:pPr marL="457200" indent="-457200">
              <a:buClr>
                <a:schemeClr val="accent2"/>
              </a:buClr>
              <a:buFont typeface="Wingdings" panose="05000000000000000000" pitchFamily="2" charset="2"/>
              <a:buChar char="ü"/>
            </a:pPr>
            <a:r>
              <a:rPr lang="en-US" sz="2600" dirty="0">
                <a:solidFill>
                  <a:schemeClr val="tx2"/>
                </a:solidFill>
              </a:rPr>
              <a:t>99-year ground lease is the legal instrument that allows us to maintain affordability</a:t>
            </a:r>
          </a:p>
          <a:p>
            <a:pPr marL="457200" indent="-457200">
              <a:buClr>
                <a:schemeClr val="accent2"/>
              </a:buClr>
              <a:buFont typeface="Wingdings" panose="05000000000000000000" pitchFamily="2" charset="2"/>
              <a:buChar char="ü"/>
            </a:pPr>
            <a:r>
              <a:rPr lang="en-US" sz="2600" dirty="0">
                <a:solidFill>
                  <a:schemeClr val="tx2"/>
                </a:solidFill>
              </a:rPr>
              <a:t>Homebuyer pays nominal ground lease fee of $30/month</a:t>
            </a:r>
          </a:p>
        </p:txBody>
      </p:sp>
      <p:sp>
        <p:nvSpPr>
          <p:cNvPr id="9" name="Rectangle 8">
            <a:extLst>
              <a:ext uri="{FF2B5EF4-FFF2-40B4-BE49-F238E27FC236}">
                <a16:creationId xmlns:a16="http://schemas.microsoft.com/office/drawing/2014/main" id="{35D8A209-95D5-48A2-8123-3E3F57C7B5C3}"/>
              </a:ext>
            </a:extLst>
          </p:cNvPr>
          <p:cNvSpPr/>
          <p:nvPr/>
        </p:nvSpPr>
        <p:spPr>
          <a:xfrm>
            <a:off x="11963399" y="0"/>
            <a:ext cx="240031" cy="6858000"/>
          </a:xfrm>
          <a:prstGeom prst="rect">
            <a:avLst/>
          </a:prstGeom>
          <a:solidFill>
            <a:srgbClr val="8A9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6098938"/>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47959BB-BE00-464D-9005-813B39E63CD5}"/>
              </a:ext>
            </a:extLst>
          </p:cNvPr>
          <p:cNvGrpSpPr/>
          <p:nvPr/>
        </p:nvGrpSpPr>
        <p:grpSpPr>
          <a:xfrm>
            <a:off x="-1" y="-127673"/>
            <a:ext cx="12192001" cy="7113347"/>
            <a:chOff x="-1" y="-127673"/>
            <a:chExt cx="12192001" cy="7113347"/>
          </a:xfrm>
        </p:grpSpPr>
        <p:pic>
          <p:nvPicPr>
            <p:cNvPr id="15" name="Content Placeholder 6" descr="A picture containing text&#10;&#10;Description automatically generated">
              <a:extLst>
                <a:ext uri="{FF2B5EF4-FFF2-40B4-BE49-F238E27FC236}">
                  <a16:creationId xmlns:a16="http://schemas.microsoft.com/office/drawing/2014/main" id="{4A93A6DC-670A-49A6-AD9B-BEA908B7AFA5}"/>
                </a:ext>
              </a:extLst>
            </p:cNvPr>
            <p:cNvPicPr>
              <a:picLocks noChangeAspect="1"/>
            </p:cNvPicPr>
            <p:nvPr/>
          </p:nvPicPr>
          <p:blipFill rotWithShape="1">
            <a:blip r:embed="rId2">
              <a:duotone>
                <a:schemeClr val="accent1">
                  <a:shade val="45000"/>
                  <a:satMod val="135000"/>
                </a:schemeClr>
                <a:prstClr val="white"/>
              </a:duotone>
              <a:alphaModFix amt="5000"/>
              <a:extLst>
                <a:ext uri="{28A0092B-C50C-407E-A947-70E740481C1C}">
                  <a14:useLocalDpi xmlns:a14="http://schemas.microsoft.com/office/drawing/2010/main" val="0"/>
                </a:ext>
              </a:extLst>
            </a:blip>
            <a:srcRect l="61603"/>
            <a:stretch/>
          </p:blipFill>
          <p:spPr>
            <a:xfrm>
              <a:off x="-1" y="-127673"/>
              <a:ext cx="2756137" cy="7113347"/>
            </a:xfrm>
            <a:prstGeom prst="rect">
              <a:avLst/>
            </a:prstGeom>
          </p:spPr>
        </p:pic>
        <p:pic>
          <p:nvPicPr>
            <p:cNvPr id="17" name="Content Placeholder 6" descr="A picture containing text&#10;&#10;Description automatically generated">
              <a:extLst>
                <a:ext uri="{FF2B5EF4-FFF2-40B4-BE49-F238E27FC236}">
                  <a16:creationId xmlns:a16="http://schemas.microsoft.com/office/drawing/2014/main" id="{58DA04AD-F3C0-46C9-8E99-C339411361E8}"/>
                </a:ext>
              </a:extLst>
            </p:cNvPr>
            <p:cNvPicPr>
              <a:picLocks noChangeAspect="1"/>
            </p:cNvPicPr>
            <p:nvPr/>
          </p:nvPicPr>
          <p:blipFill rotWithShape="1">
            <a:blip r:embed="rId2">
              <a:duotone>
                <a:schemeClr val="accent2">
                  <a:shade val="45000"/>
                  <a:satMod val="135000"/>
                </a:schemeClr>
                <a:prstClr val="white"/>
              </a:duotone>
              <a:alphaModFix amt="5000"/>
              <a:extLst>
                <a:ext uri="{28A0092B-C50C-407E-A947-70E740481C1C}">
                  <a14:useLocalDpi xmlns:a14="http://schemas.microsoft.com/office/drawing/2010/main" val="0"/>
                </a:ext>
              </a:extLst>
            </a:blip>
            <a:srcRect r="61603"/>
            <a:stretch/>
          </p:blipFill>
          <p:spPr>
            <a:xfrm>
              <a:off x="9435863" y="-127673"/>
              <a:ext cx="2756137" cy="7113347"/>
            </a:xfrm>
            <a:prstGeom prst="rect">
              <a:avLst/>
            </a:prstGeom>
          </p:spPr>
        </p:pic>
      </p:grpSp>
      <p:pic>
        <p:nvPicPr>
          <p:cNvPr id="7" name="Content Placeholder 6" descr="A picture containing text&#10;&#10;Description automatically generated">
            <a:extLst>
              <a:ext uri="{FF2B5EF4-FFF2-40B4-BE49-F238E27FC236}">
                <a16:creationId xmlns:a16="http://schemas.microsoft.com/office/drawing/2014/main" id="{6238301A-CEFE-4194-9CFE-6B6933132711}"/>
              </a:ext>
            </a:extLst>
          </p:cNvPr>
          <p:cNvPicPr>
            <a:picLocks noGrp="1" noChangeAspect="1"/>
          </p:cNvPicPr>
          <p:nvPr>
            <p:ph idx="1"/>
          </p:nvPr>
        </p:nvPicPr>
        <p:blipFill>
          <a:blip r:embed="rId2">
            <a:duotone>
              <a:schemeClr val="accent3">
                <a:shade val="45000"/>
                <a:satMod val="135000"/>
              </a:schemeClr>
              <a:prstClr val="white"/>
            </a:duotone>
            <a:alphaModFix amt="5000"/>
            <a:extLst>
              <a:ext uri="{28A0092B-C50C-407E-A947-70E740481C1C}">
                <a14:useLocalDpi xmlns:a14="http://schemas.microsoft.com/office/drawing/2010/main" val="0"/>
              </a:ext>
            </a:extLst>
          </a:blip>
          <a:stretch>
            <a:fillRect/>
          </a:stretch>
        </p:blipFill>
        <p:spPr>
          <a:xfrm>
            <a:off x="2506980" y="-178473"/>
            <a:ext cx="7178040" cy="7113347"/>
          </a:xfrm>
        </p:spPr>
      </p:pic>
      <p:sp>
        <p:nvSpPr>
          <p:cNvPr id="2" name="Title 1">
            <a:extLst>
              <a:ext uri="{FF2B5EF4-FFF2-40B4-BE49-F238E27FC236}">
                <a16:creationId xmlns:a16="http://schemas.microsoft.com/office/drawing/2014/main" id="{81A0B005-10FC-48AE-A2BD-FDD29D010AF8}"/>
              </a:ext>
            </a:extLst>
          </p:cNvPr>
          <p:cNvSpPr>
            <a:spLocks noGrp="1"/>
          </p:cNvSpPr>
          <p:nvPr>
            <p:ph type="title"/>
          </p:nvPr>
        </p:nvSpPr>
        <p:spPr>
          <a:xfrm>
            <a:off x="259080" y="286603"/>
            <a:ext cx="10896600" cy="1450757"/>
          </a:xfrm>
        </p:spPr>
        <p:txBody>
          <a:bodyPr>
            <a:normAutofit/>
          </a:bodyPr>
          <a:lstStyle/>
          <a:p>
            <a:r>
              <a:rPr lang="en-US" sz="3600" dirty="0">
                <a:solidFill>
                  <a:schemeClr val="tx2"/>
                </a:solidFill>
                <a:latin typeface="Aharoni" panose="02010803020104030203" pitchFamily="2" charset="-79"/>
                <a:cs typeface="Aharoni" panose="02010803020104030203" pitchFamily="2" charset="-79"/>
              </a:rPr>
              <a:t>How the restricted resale works</a:t>
            </a:r>
          </a:p>
        </p:txBody>
      </p:sp>
      <p:sp>
        <p:nvSpPr>
          <p:cNvPr id="11" name="TextBox 10">
            <a:extLst>
              <a:ext uri="{FF2B5EF4-FFF2-40B4-BE49-F238E27FC236}">
                <a16:creationId xmlns:a16="http://schemas.microsoft.com/office/drawing/2014/main" id="{0AE585F4-6C57-4E8A-848E-AFECB5F63F26}"/>
              </a:ext>
            </a:extLst>
          </p:cNvPr>
          <p:cNvSpPr txBox="1"/>
          <p:nvPr/>
        </p:nvSpPr>
        <p:spPr>
          <a:xfrm>
            <a:off x="220980" y="1808437"/>
            <a:ext cx="11567160" cy="707886"/>
          </a:xfrm>
          <a:prstGeom prst="rect">
            <a:avLst/>
          </a:prstGeom>
          <a:noFill/>
        </p:spPr>
        <p:txBody>
          <a:bodyPr wrap="square" rtlCol="0">
            <a:spAutoFit/>
          </a:bodyPr>
          <a:lstStyle/>
          <a:p>
            <a:r>
              <a:rPr lang="en-US" sz="2000" dirty="0">
                <a:solidFill>
                  <a:schemeClr val="tx2"/>
                </a:solidFill>
              </a:rPr>
              <a:t>We use a resale formula to calculate resale price. </a:t>
            </a:r>
          </a:p>
          <a:p>
            <a:r>
              <a:rPr lang="en-US" sz="2000" dirty="0">
                <a:solidFill>
                  <a:schemeClr val="tx2"/>
                </a:solidFill>
              </a:rPr>
              <a:t>Having ownership of the land is the legal mechanism that allows us to restrict price.</a:t>
            </a:r>
          </a:p>
        </p:txBody>
      </p:sp>
      <p:sp>
        <p:nvSpPr>
          <p:cNvPr id="4" name="Rectangle 3">
            <a:extLst>
              <a:ext uri="{FF2B5EF4-FFF2-40B4-BE49-F238E27FC236}">
                <a16:creationId xmlns:a16="http://schemas.microsoft.com/office/drawing/2014/main" id="{1E685FEB-6B7A-4F32-A12C-DECBB511C903}"/>
              </a:ext>
            </a:extLst>
          </p:cNvPr>
          <p:cNvSpPr/>
          <p:nvPr/>
        </p:nvSpPr>
        <p:spPr>
          <a:xfrm>
            <a:off x="312420" y="2796361"/>
            <a:ext cx="11567160" cy="707886"/>
          </a:xfrm>
          <a:prstGeom prst="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CE4A2A3-7902-451C-BFDA-5AE99EA89E2E}"/>
              </a:ext>
            </a:extLst>
          </p:cNvPr>
          <p:cNvSpPr txBox="1"/>
          <p:nvPr/>
        </p:nvSpPr>
        <p:spPr>
          <a:xfrm>
            <a:off x="259080" y="3770931"/>
            <a:ext cx="11567160" cy="2391424"/>
          </a:xfrm>
          <a:prstGeom prst="rect">
            <a:avLst/>
          </a:prstGeom>
          <a:noFill/>
        </p:spPr>
        <p:txBody>
          <a:bodyPr wrap="square">
            <a:spAutoFit/>
          </a:bodyPr>
          <a:lstStyle/>
          <a:p>
            <a:pPr>
              <a:lnSpc>
                <a:spcPct val="90000"/>
              </a:lnSpc>
              <a:buFontTx/>
              <a:buNone/>
              <a:defRPr/>
            </a:pPr>
            <a:r>
              <a:rPr lang="en-US" sz="2600" b="1" dirty="0">
                <a:ln w="12700">
                  <a:noFill/>
                  <a:prstDash val="solid"/>
                </a:ln>
                <a:solidFill>
                  <a:schemeClr val="tx2"/>
                </a:solidFill>
              </a:rPr>
              <a:t>A </a:t>
            </a:r>
            <a:r>
              <a:rPr lang="en-US" sz="2600" b="1" dirty="0">
                <a:solidFill>
                  <a:schemeClr val="tx2"/>
                </a:solidFill>
              </a:rPr>
              <a:t>family that purchases a housing trust home gets two kinds of equity:</a:t>
            </a:r>
            <a:br>
              <a:rPr lang="en-US" sz="2000" dirty="0">
                <a:solidFill>
                  <a:schemeClr val="tx2"/>
                </a:solidFill>
              </a:rPr>
            </a:br>
            <a:br>
              <a:rPr lang="en-US" sz="2000" dirty="0">
                <a:solidFill>
                  <a:schemeClr val="tx2"/>
                </a:solidFill>
              </a:rPr>
            </a:br>
            <a:r>
              <a:rPr lang="en-US" sz="2000" b="1" dirty="0">
                <a:ln w="12700">
                  <a:noFill/>
                  <a:prstDash val="solid"/>
                </a:ln>
                <a:solidFill>
                  <a:schemeClr val="tx2"/>
                </a:solidFill>
              </a:rPr>
              <a:t>EQUITY 1 = </a:t>
            </a:r>
            <a:r>
              <a:rPr lang="en-US" sz="2000" dirty="0">
                <a:ln w="12700">
                  <a:noFill/>
                  <a:prstDash val="solid"/>
                </a:ln>
                <a:solidFill>
                  <a:schemeClr val="tx2"/>
                </a:solidFill>
              </a:rPr>
              <a:t>A</a:t>
            </a:r>
            <a:r>
              <a:rPr lang="en-US" sz="2000" dirty="0">
                <a:solidFill>
                  <a:schemeClr val="tx2"/>
                </a:solidFill>
              </a:rPr>
              <a:t>ll of the money they put down and paid on their first mortgage </a:t>
            </a:r>
            <a:br>
              <a:rPr lang="en-US" sz="2000" b="1" dirty="0">
                <a:solidFill>
                  <a:schemeClr val="accent3"/>
                </a:solidFill>
              </a:rPr>
            </a:br>
            <a:endParaRPr lang="en-US" sz="2000" b="1" dirty="0">
              <a:solidFill>
                <a:schemeClr val="accent3"/>
              </a:solidFill>
            </a:endParaRPr>
          </a:p>
          <a:p>
            <a:pPr>
              <a:lnSpc>
                <a:spcPct val="90000"/>
              </a:lnSpc>
              <a:buFontTx/>
              <a:buNone/>
              <a:defRPr/>
            </a:pPr>
            <a:r>
              <a:rPr lang="en-US" sz="2000" b="1" dirty="0">
                <a:ln w="12700">
                  <a:noFill/>
                  <a:prstDash val="solid"/>
                </a:ln>
                <a:solidFill>
                  <a:schemeClr val="tx2"/>
                </a:solidFill>
              </a:rPr>
              <a:t>EQUITY 2 = </a:t>
            </a:r>
            <a:r>
              <a:rPr lang="en-US" sz="2000" dirty="0">
                <a:solidFill>
                  <a:schemeClr val="tx2"/>
                </a:solidFill>
              </a:rPr>
              <a:t>Plus 25% of market appreciation of their home while they lived there </a:t>
            </a:r>
          </a:p>
          <a:p>
            <a:pPr eaLnBrk="1" hangingPunct="1">
              <a:lnSpc>
                <a:spcPct val="90000"/>
              </a:lnSpc>
              <a:buFontTx/>
              <a:buNone/>
              <a:defRPr/>
            </a:pPr>
            <a:endParaRPr lang="en-US" sz="2000" dirty="0">
              <a:solidFill>
                <a:schemeClr val="tx2"/>
              </a:solidFill>
            </a:endParaRPr>
          </a:p>
          <a:p>
            <a:pPr algn="ctr" eaLnBrk="1" hangingPunct="1">
              <a:lnSpc>
                <a:spcPct val="90000"/>
              </a:lnSpc>
              <a:buFontTx/>
              <a:buNone/>
              <a:defRPr/>
            </a:pPr>
            <a:r>
              <a:rPr lang="en-US" sz="2000" b="1" dirty="0">
                <a:solidFill>
                  <a:schemeClr val="tx2"/>
                </a:solidFill>
              </a:rPr>
              <a:t>…they also get to live in a home that is valued </a:t>
            </a:r>
            <a:r>
              <a:rPr lang="en-US" sz="2000" b="1" dirty="0">
                <a:ln w="18000">
                  <a:noFill/>
                  <a:prstDash val="solid"/>
                  <a:miter lim="800000"/>
                </a:ln>
                <a:solidFill>
                  <a:schemeClr val="tx2"/>
                </a:solidFill>
              </a:rPr>
              <a:t>at </a:t>
            </a:r>
            <a:r>
              <a:rPr lang="en-US" sz="2000" b="1" dirty="0">
                <a:ln w="18000">
                  <a:noFill/>
                  <a:prstDash val="solid"/>
                  <a:miter lim="800000"/>
                </a:ln>
                <a:solidFill>
                  <a:schemeClr val="accent6"/>
                </a:solidFill>
              </a:rPr>
              <a:t>$50K-80K more </a:t>
            </a:r>
            <a:r>
              <a:rPr lang="en-US" sz="2000" b="1" dirty="0">
                <a:ln w="18000">
                  <a:noFill/>
                  <a:prstDash val="solid"/>
                  <a:miter lim="800000"/>
                </a:ln>
                <a:solidFill>
                  <a:schemeClr val="tx2"/>
                </a:solidFill>
              </a:rPr>
              <a:t>than they could afford on their own.</a:t>
            </a:r>
          </a:p>
          <a:p>
            <a:pPr algn="ctr" eaLnBrk="1" hangingPunct="1">
              <a:lnSpc>
                <a:spcPct val="90000"/>
              </a:lnSpc>
              <a:buFontTx/>
              <a:buNone/>
              <a:defRPr/>
            </a:pPr>
            <a:r>
              <a:rPr lang="en-US" sz="2000" b="1" dirty="0">
                <a:solidFill>
                  <a:schemeClr val="tx2"/>
                </a:solidFill>
              </a:rPr>
              <a:t>This often means an extra bedroom, less maintenance, and energy efficiency (lower utility bills).</a:t>
            </a:r>
          </a:p>
        </p:txBody>
      </p:sp>
      <p:sp>
        <p:nvSpPr>
          <p:cNvPr id="14" name="TextBox 13">
            <a:extLst>
              <a:ext uri="{FF2B5EF4-FFF2-40B4-BE49-F238E27FC236}">
                <a16:creationId xmlns:a16="http://schemas.microsoft.com/office/drawing/2014/main" id="{F1FCED82-42EA-42CB-A3E2-0E8F87AAD38A}"/>
              </a:ext>
            </a:extLst>
          </p:cNvPr>
          <p:cNvSpPr txBox="1"/>
          <p:nvPr/>
        </p:nvSpPr>
        <p:spPr>
          <a:xfrm>
            <a:off x="312420" y="2947612"/>
            <a:ext cx="11567160" cy="452432"/>
          </a:xfrm>
          <a:prstGeom prst="rect">
            <a:avLst/>
          </a:prstGeom>
          <a:noFill/>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w="18000">
                  <a:noFill/>
                  <a:prstDash val="solid"/>
                  <a:miter lim="800000"/>
                </a:ln>
                <a:solidFill>
                  <a:srgbClr val="D36135"/>
                </a:solidFill>
                <a:effectLst/>
                <a:uLnTx/>
                <a:uFillTx/>
                <a:latin typeface="Calibri"/>
                <a:ea typeface="+mn-ea"/>
                <a:cs typeface="+mn-cs"/>
              </a:rPr>
              <a:t>Resale Price </a:t>
            </a:r>
            <a:r>
              <a:rPr kumimoji="0" lang="en-US" sz="2600" b="1" i="0" u="none" strike="noStrike" kern="1200" cap="none" spc="0" normalizeH="0" baseline="0" noProof="0" dirty="0">
                <a:ln w="18000">
                  <a:noFill/>
                  <a:prstDash val="solid"/>
                  <a:miter lim="800000"/>
                </a:ln>
                <a:solidFill>
                  <a:schemeClr val="tx2"/>
                </a:solidFill>
                <a:effectLst/>
                <a:uLnTx/>
                <a:uFillTx/>
                <a:latin typeface="Calibri"/>
                <a:ea typeface="+mn-ea"/>
                <a:cs typeface="+mn-cs"/>
              </a:rPr>
              <a:t>=</a:t>
            </a:r>
            <a:r>
              <a:rPr kumimoji="0" lang="en-US" sz="2600" b="1" i="0" u="none" strike="noStrike" kern="1200" cap="none" spc="0" normalizeH="0" baseline="0" noProof="0" dirty="0">
                <a:ln w="18000">
                  <a:noFill/>
                  <a:prstDash val="solid"/>
                  <a:miter lim="800000"/>
                </a:ln>
                <a:solidFill>
                  <a:srgbClr val="D36135"/>
                </a:solidFill>
                <a:effectLst/>
                <a:uLnTx/>
                <a:uFillTx/>
                <a:latin typeface="Calibri"/>
                <a:ea typeface="+mn-ea"/>
                <a:cs typeface="+mn-cs"/>
              </a:rPr>
              <a:t> Initial sales price </a:t>
            </a:r>
            <a:r>
              <a:rPr kumimoji="0" lang="en-US" sz="2600" b="0" i="0" u="none" strike="noStrike" kern="1200" cap="none" spc="0" normalizeH="0" baseline="0" noProof="0" dirty="0">
                <a:ln>
                  <a:noFill/>
                </a:ln>
                <a:solidFill>
                  <a:srgbClr val="373738"/>
                </a:solidFill>
                <a:effectLst/>
                <a:uLnTx/>
                <a:uFillTx/>
                <a:latin typeface="Calibri"/>
                <a:ea typeface="+mn-ea"/>
                <a:cs typeface="+mn-cs"/>
              </a:rPr>
              <a:t>to buyer </a:t>
            </a:r>
            <a:r>
              <a:rPr kumimoji="0" lang="en-US" sz="2600" b="1" i="0" u="none" strike="noStrike" kern="1200" cap="none" spc="0" normalizeH="0" baseline="0" noProof="0" dirty="0">
                <a:ln>
                  <a:noFill/>
                </a:ln>
                <a:solidFill>
                  <a:srgbClr val="373738"/>
                </a:solidFill>
                <a:effectLst/>
                <a:uLnTx/>
                <a:uFillTx/>
                <a:latin typeface="Calibri"/>
                <a:ea typeface="+mn-ea"/>
                <a:cs typeface="+mn-cs"/>
              </a:rPr>
              <a:t>+ </a:t>
            </a:r>
            <a:r>
              <a:rPr kumimoji="0" lang="en-US" sz="2600" b="1" i="0" u="none" strike="noStrike" kern="1200" cap="none" spc="0" normalizeH="0" baseline="0" noProof="0" dirty="0">
                <a:ln w="18000">
                  <a:noFill/>
                  <a:prstDash val="solid"/>
                  <a:miter lim="800000"/>
                </a:ln>
                <a:solidFill>
                  <a:srgbClr val="D36135"/>
                </a:solidFill>
                <a:effectLst/>
                <a:uLnTx/>
                <a:uFillTx/>
                <a:latin typeface="Calibri"/>
                <a:ea typeface="+mn-ea"/>
                <a:cs typeface="+mn-cs"/>
              </a:rPr>
              <a:t>25%</a:t>
            </a:r>
            <a:r>
              <a:rPr kumimoji="0" lang="en-US" sz="2600" b="0" i="0" u="none" strike="noStrike" kern="1200" cap="none" spc="0" normalizeH="0" baseline="0" noProof="0" dirty="0">
                <a:ln>
                  <a:noFill/>
                </a:ln>
                <a:solidFill>
                  <a:srgbClr val="D36135"/>
                </a:solidFill>
                <a:effectLst/>
                <a:uLnTx/>
                <a:uFillTx/>
                <a:latin typeface="Calibri"/>
                <a:ea typeface="+mn-ea"/>
                <a:cs typeface="+mn-cs"/>
              </a:rPr>
              <a:t> </a:t>
            </a:r>
            <a:r>
              <a:rPr kumimoji="0" lang="en-US" sz="2600" b="0" i="0" u="none" strike="noStrike" kern="1200" cap="none" spc="0" normalizeH="0" baseline="0" noProof="0" dirty="0">
                <a:ln>
                  <a:noFill/>
                </a:ln>
                <a:solidFill>
                  <a:srgbClr val="373738"/>
                </a:solidFill>
                <a:effectLst/>
                <a:uLnTx/>
                <a:uFillTx/>
                <a:latin typeface="Calibri"/>
                <a:ea typeface="+mn-ea"/>
                <a:cs typeface="+mn-cs"/>
              </a:rPr>
              <a:t>of market appreciation</a:t>
            </a:r>
            <a:endParaRPr kumimoji="0" lang="en-US" sz="2600" b="1" i="0" u="none" strike="noStrike" kern="1200" cap="none" spc="0" normalizeH="0" baseline="0" noProof="0" dirty="0">
              <a:ln>
                <a:noFill/>
              </a:ln>
              <a:solidFill>
                <a:srgbClr val="D36135"/>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6C10EA82-5B86-48AD-B032-51C24D333543}"/>
              </a:ext>
            </a:extLst>
          </p:cNvPr>
          <p:cNvSpPr/>
          <p:nvPr/>
        </p:nvSpPr>
        <p:spPr>
          <a:xfrm>
            <a:off x="11963399" y="0"/>
            <a:ext cx="240031" cy="6858000"/>
          </a:xfrm>
          <a:prstGeom prst="rect">
            <a:avLst/>
          </a:prstGeom>
          <a:solidFill>
            <a:srgbClr val="8A9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5315653"/>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47959BB-BE00-464D-9005-813B39E63CD5}"/>
              </a:ext>
            </a:extLst>
          </p:cNvPr>
          <p:cNvGrpSpPr/>
          <p:nvPr/>
        </p:nvGrpSpPr>
        <p:grpSpPr>
          <a:xfrm>
            <a:off x="-1" y="-127673"/>
            <a:ext cx="12192001" cy="7113347"/>
            <a:chOff x="-1" y="-127673"/>
            <a:chExt cx="12192001" cy="7113347"/>
          </a:xfrm>
        </p:grpSpPr>
        <p:pic>
          <p:nvPicPr>
            <p:cNvPr id="15" name="Content Placeholder 6" descr="A picture containing text&#10;&#10;Description automatically generated">
              <a:extLst>
                <a:ext uri="{FF2B5EF4-FFF2-40B4-BE49-F238E27FC236}">
                  <a16:creationId xmlns:a16="http://schemas.microsoft.com/office/drawing/2014/main" id="{4A93A6DC-670A-49A6-AD9B-BEA908B7AFA5}"/>
                </a:ext>
              </a:extLst>
            </p:cNvPr>
            <p:cNvPicPr>
              <a:picLocks noChangeAspect="1"/>
            </p:cNvPicPr>
            <p:nvPr/>
          </p:nvPicPr>
          <p:blipFill rotWithShape="1">
            <a:blip r:embed="rId2">
              <a:duotone>
                <a:schemeClr val="accent1">
                  <a:shade val="45000"/>
                  <a:satMod val="135000"/>
                </a:schemeClr>
                <a:prstClr val="white"/>
              </a:duotone>
              <a:alphaModFix amt="5000"/>
              <a:extLst>
                <a:ext uri="{28A0092B-C50C-407E-A947-70E740481C1C}">
                  <a14:useLocalDpi xmlns:a14="http://schemas.microsoft.com/office/drawing/2010/main" val="0"/>
                </a:ext>
              </a:extLst>
            </a:blip>
            <a:srcRect l="61603"/>
            <a:stretch/>
          </p:blipFill>
          <p:spPr>
            <a:xfrm>
              <a:off x="-1" y="-127673"/>
              <a:ext cx="2756137" cy="7113347"/>
            </a:xfrm>
            <a:prstGeom prst="rect">
              <a:avLst/>
            </a:prstGeom>
          </p:spPr>
        </p:pic>
        <p:pic>
          <p:nvPicPr>
            <p:cNvPr id="17" name="Content Placeholder 6" descr="A picture containing text&#10;&#10;Description automatically generated">
              <a:extLst>
                <a:ext uri="{FF2B5EF4-FFF2-40B4-BE49-F238E27FC236}">
                  <a16:creationId xmlns:a16="http://schemas.microsoft.com/office/drawing/2014/main" id="{58DA04AD-F3C0-46C9-8E99-C339411361E8}"/>
                </a:ext>
              </a:extLst>
            </p:cNvPr>
            <p:cNvPicPr>
              <a:picLocks noChangeAspect="1"/>
            </p:cNvPicPr>
            <p:nvPr/>
          </p:nvPicPr>
          <p:blipFill rotWithShape="1">
            <a:blip r:embed="rId2">
              <a:duotone>
                <a:schemeClr val="accent2">
                  <a:shade val="45000"/>
                  <a:satMod val="135000"/>
                </a:schemeClr>
                <a:prstClr val="white"/>
              </a:duotone>
              <a:alphaModFix amt="5000"/>
              <a:extLst>
                <a:ext uri="{28A0092B-C50C-407E-A947-70E740481C1C}">
                  <a14:useLocalDpi xmlns:a14="http://schemas.microsoft.com/office/drawing/2010/main" val="0"/>
                </a:ext>
              </a:extLst>
            </a:blip>
            <a:srcRect r="61603"/>
            <a:stretch/>
          </p:blipFill>
          <p:spPr>
            <a:xfrm>
              <a:off x="9435863" y="-127673"/>
              <a:ext cx="2756137" cy="7113347"/>
            </a:xfrm>
            <a:prstGeom prst="rect">
              <a:avLst/>
            </a:prstGeom>
          </p:spPr>
        </p:pic>
      </p:grpSp>
      <p:pic>
        <p:nvPicPr>
          <p:cNvPr id="7" name="Content Placeholder 6" descr="A picture containing text&#10;&#10;Description automatically generated">
            <a:extLst>
              <a:ext uri="{FF2B5EF4-FFF2-40B4-BE49-F238E27FC236}">
                <a16:creationId xmlns:a16="http://schemas.microsoft.com/office/drawing/2014/main" id="{6238301A-CEFE-4194-9CFE-6B6933132711}"/>
              </a:ext>
            </a:extLst>
          </p:cNvPr>
          <p:cNvPicPr>
            <a:picLocks noGrp="1" noChangeAspect="1"/>
          </p:cNvPicPr>
          <p:nvPr>
            <p:ph idx="1"/>
          </p:nvPr>
        </p:nvPicPr>
        <p:blipFill>
          <a:blip r:embed="rId2">
            <a:duotone>
              <a:schemeClr val="accent3">
                <a:shade val="45000"/>
                <a:satMod val="135000"/>
              </a:schemeClr>
              <a:prstClr val="white"/>
            </a:duotone>
            <a:alphaModFix amt="5000"/>
            <a:extLst>
              <a:ext uri="{28A0092B-C50C-407E-A947-70E740481C1C}">
                <a14:useLocalDpi xmlns:a14="http://schemas.microsoft.com/office/drawing/2010/main" val="0"/>
              </a:ext>
            </a:extLst>
          </a:blip>
          <a:stretch>
            <a:fillRect/>
          </a:stretch>
        </p:blipFill>
        <p:spPr>
          <a:xfrm>
            <a:off x="2506980" y="-178473"/>
            <a:ext cx="7178040" cy="7113347"/>
          </a:xfrm>
        </p:spPr>
      </p:pic>
      <p:sp>
        <p:nvSpPr>
          <p:cNvPr id="2" name="Title 1">
            <a:extLst>
              <a:ext uri="{FF2B5EF4-FFF2-40B4-BE49-F238E27FC236}">
                <a16:creationId xmlns:a16="http://schemas.microsoft.com/office/drawing/2014/main" id="{81A0B005-10FC-48AE-A2BD-FDD29D010AF8}"/>
              </a:ext>
            </a:extLst>
          </p:cNvPr>
          <p:cNvSpPr>
            <a:spLocks noGrp="1"/>
          </p:cNvSpPr>
          <p:nvPr>
            <p:ph type="title"/>
          </p:nvPr>
        </p:nvSpPr>
        <p:spPr>
          <a:xfrm>
            <a:off x="1097280" y="134203"/>
            <a:ext cx="10058400" cy="1450757"/>
          </a:xfrm>
        </p:spPr>
        <p:txBody>
          <a:bodyPr>
            <a:normAutofit/>
          </a:bodyPr>
          <a:lstStyle/>
          <a:p>
            <a:r>
              <a:rPr lang="en-US" sz="3600" dirty="0">
                <a:solidFill>
                  <a:schemeClr val="tx2"/>
                </a:solidFill>
                <a:latin typeface="Aharoni" panose="02010803020104030203" pitchFamily="2" charset="-79"/>
                <a:cs typeface="Aharoni" panose="02010803020104030203" pitchFamily="2" charset="-79"/>
              </a:rPr>
              <a:t>Why buy with Tenants to Homeowners?</a:t>
            </a:r>
          </a:p>
        </p:txBody>
      </p:sp>
      <p:sp>
        <p:nvSpPr>
          <p:cNvPr id="11" name="TextBox 10">
            <a:extLst>
              <a:ext uri="{FF2B5EF4-FFF2-40B4-BE49-F238E27FC236}">
                <a16:creationId xmlns:a16="http://schemas.microsoft.com/office/drawing/2014/main" id="{0AE585F4-6C57-4E8A-848E-AFECB5F63F26}"/>
              </a:ext>
            </a:extLst>
          </p:cNvPr>
          <p:cNvSpPr txBox="1"/>
          <p:nvPr/>
        </p:nvSpPr>
        <p:spPr>
          <a:xfrm>
            <a:off x="1097280" y="1736893"/>
            <a:ext cx="10058400" cy="4154984"/>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600" dirty="0">
                <a:solidFill>
                  <a:schemeClr val="tx2"/>
                </a:solidFill>
              </a:rPr>
              <a:t>Living in a house worth 50K more than you pay means an extra bedroom, a garage, or a new house vs. a 60-year-old house.</a:t>
            </a:r>
          </a:p>
          <a:p>
            <a:pPr marL="457200" indent="-457200">
              <a:spcAft>
                <a:spcPts val="600"/>
              </a:spcAft>
              <a:buFont typeface="Arial" panose="020B0604020202020204" pitchFamily="34" charset="0"/>
              <a:buChar char="•"/>
            </a:pPr>
            <a:r>
              <a:rPr lang="en-US" sz="2600" dirty="0">
                <a:solidFill>
                  <a:schemeClr val="tx2"/>
                </a:solidFill>
              </a:rPr>
              <a:t>Our homes are Energy Star rated = ~ $250 monthly savings in utilities</a:t>
            </a:r>
          </a:p>
          <a:p>
            <a:pPr marL="457200" indent="-457200">
              <a:spcAft>
                <a:spcPts val="600"/>
              </a:spcAft>
              <a:buFont typeface="Arial" panose="020B0604020202020204" pitchFamily="34" charset="0"/>
              <a:buChar char="•"/>
            </a:pPr>
            <a:r>
              <a:rPr lang="en-US" sz="2600" dirty="0">
                <a:solidFill>
                  <a:schemeClr val="tx2"/>
                </a:solidFill>
              </a:rPr>
              <a:t>No Private Mortgage Insurance—saves $150/mo.</a:t>
            </a:r>
          </a:p>
          <a:p>
            <a:pPr marL="457200" indent="-457200">
              <a:spcAft>
                <a:spcPts val="600"/>
              </a:spcAft>
              <a:buFont typeface="Arial" panose="020B0604020202020204" pitchFamily="34" charset="0"/>
              <a:buChar char="•"/>
            </a:pPr>
            <a:r>
              <a:rPr lang="en-US" sz="2600" dirty="0">
                <a:solidFill>
                  <a:schemeClr val="tx2"/>
                </a:solidFill>
              </a:rPr>
              <a:t>Save $4500 in closing costs</a:t>
            </a:r>
          </a:p>
          <a:p>
            <a:pPr marL="457200" indent="-457200">
              <a:spcAft>
                <a:spcPts val="600"/>
              </a:spcAft>
              <a:buFont typeface="Arial" panose="020B0604020202020204" pitchFamily="34" charset="0"/>
              <a:buChar char="•"/>
            </a:pPr>
            <a:r>
              <a:rPr lang="en-US" sz="2600" dirty="0">
                <a:solidFill>
                  <a:schemeClr val="tx2"/>
                </a:solidFill>
              </a:rPr>
              <a:t>Affordable down payment based on your income (5% of annual gross)</a:t>
            </a:r>
          </a:p>
          <a:p>
            <a:pPr marL="457200" indent="-457200">
              <a:spcAft>
                <a:spcPts val="600"/>
              </a:spcAft>
              <a:buFont typeface="Arial" panose="020B0604020202020204" pitchFamily="34" charset="0"/>
              <a:buChar char="•"/>
            </a:pPr>
            <a:r>
              <a:rPr lang="en-US" sz="2600" dirty="0">
                <a:solidFill>
                  <a:schemeClr val="tx2"/>
                </a:solidFill>
              </a:rPr>
              <a:t>Lower taxes based on resale formula price</a:t>
            </a:r>
          </a:p>
          <a:p>
            <a:pPr marL="457200" indent="-457200">
              <a:spcAft>
                <a:spcPts val="600"/>
              </a:spcAft>
              <a:buFont typeface="Arial" panose="020B0604020202020204" pitchFamily="34" charset="0"/>
              <a:buChar char="•"/>
            </a:pPr>
            <a:r>
              <a:rPr lang="en-US" sz="2600" dirty="0">
                <a:solidFill>
                  <a:schemeClr val="tx2"/>
                </a:solidFill>
              </a:rPr>
              <a:t>Support from TTH throughout homeownership: tool lending library, maintenance help, support in financial emergencies</a:t>
            </a:r>
          </a:p>
        </p:txBody>
      </p:sp>
      <p:sp>
        <p:nvSpPr>
          <p:cNvPr id="9" name="Rectangle 8">
            <a:extLst>
              <a:ext uri="{FF2B5EF4-FFF2-40B4-BE49-F238E27FC236}">
                <a16:creationId xmlns:a16="http://schemas.microsoft.com/office/drawing/2014/main" id="{8CC829D3-CCA6-498E-B2DB-4F8645D0FC03}"/>
              </a:ext>
            </a:extLst>
          </p:cNvPr>
          <p:cNvSpPr/>
          <p:nvPr/>
        </p:nvSpPr>
        <p:spPr>
          <a:xfrm>
            <a:off x="11963399" y="0"/>
            <a:ext cx="240031" cy="6858000"/>
          </a:xfrm>
          <a:prstGeom prst="rect">
            <a:avLst/>
          </a:prstGeom>
          <a:solidFill>
            <a:srgbClr val="8A9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445770"/>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47959BB-BE00-464D-9005-813B39E63CD5}"/>
              </a:ext>
            </a:extLst>
          </p:cNvPr>
          <p:cNvGrpSpPr/>
          <p:nvPr/>
        </p:nvGrpSpPr>
        <p:grpSpPr>
          <a:xfrm>
            <a:off x="-1" y="-127673"/>
            <a:ext cx="12192001" cy="7113347"/>
            <a:chOff x="-1" y="-127673"/>
            <a:chExt cx="12192001" cy="7113347"/>
          </a:xfrm>
        </p:grpSpPr>
        <p:pic>
          <p:nvPicPr>
            <p:cNvPr id="15" name="Content Placeholder 6" descr="A picture containing text&#10;&#10;Description automatically generated">
              <a:extLst>
                <a:ext uri="{FF2B5EF4-FFF2-40B4-BE49-F238E27FC236}">
                  <a16:creationId xmlns:a16="http://schemas.microsoft.com/office/drawing/2014/main" id="{4A93A6DC-670A-49A6-AD9B-BEA908B7AFA5}"/>
                </a:ext>
              </a:extLst>
            </p:cNvPr>
            <p:cNvPicPr>
              <a:picLocks noChangeAspect="1"/>
            </p:cNvPicPr>
            <p:nvPr/>
          </p:nvPicPr>
          <p:blipFill rotWithShape="1">
            <a:blip r:embed="rId2">
              <a:duotone>
                <a:schemeClr val="accent1">
                  <a:shade val="45000"/>
                  <a:satMod val="135000"/>
                </a:schemeClr>
                <a:prstClr val="white"/>
              </a:duotone>
              <a:alphaModFix amt="5000"/>
              <a:extLst>
                <a:ext uri="{28A0092B-C50C-407E-A947-70E740481C1C}">
                  <a14:useLocalDpi xmlns:a14="http://schemas.microsoft.com/office/drawing/2010/main" val="0"/>
                </a:ext>
              </a:extLst>
            </a:blip>
            <a:srcRect l="61603"/>
            <a:stretch/>
          </p:blipFill>
          <p:spPr>
            <a:xfrm>
              <a:off x="-1" y="-127673"/>
              <a:ext cx="2756137" cy="7113347"/>
            </a:xfrm>
            <a:prstGeom prst="rect">
              <a:avLst/>
            </a:prstGeom>
          </p:spPr>
        </p:pic>
        <p:pic>
          <p:nvPicPr>
            <p:cNvPr id="17" name="Content Placeholder 6" descr="A picture containing text&#10;&#10;Description automatically generated">
              <a:extLst>
                <a:ext uri="{FF2B5EF4-FFF2-40B4-BE49-F238E27FC236}">
                  <a16:creationId xmlns:a16="http://schemas.microsoft.com/office/drawing/2014/main" id="{58DA04AD-F3C0-46C9-8E99-C339411361E8}"/>
                </a:ext>
              </a:extLst>
            </p:cNvPr>
            <p:cNvPicPr>
              <a:picLocks noChangeAspect="1"/>
            </p:cNvPicPr>
            <p:nvPr/>
          </p:nvPicPr>
          <p:blipFill rotWithShape="1">
            <a:blip r:embed="rId2">
              <a:duotone>
                <a:schemeClr val="accent2">
                  <a:shade val="45000"/>
                  <a:satMod val="135000"/>
                </a:schemeClr>
                <a:prstClr val="white"/>
              </a:duotone>
              <a:alphaModFix amt="5000"/>
              <a:extLst>
                <a:ext uri="{28A0092B-C50C-407E-A947-70E740481C1C}">
                  <a14:useLocalDpi xmlns:a14="http://schemas.microsoft.com/office/drawing/2010/main" val="0"/>
                </a:ext>
              </a:extLst>
            </a:blip>
            <a:srcRect r="61603"/>
            <a:stretch/>
          </p:blipFill>
          <p:spPr>
            <a:xfrm>
              <a:off x="9435863" y="-127673"/>
              <a:ext cx="2756137" cy="7113347"/>
            </a:xfrm>
            <a:prstGeom prst="rect">
              <a:avLst/>
            </a:prstGeom>
          </p:spPr>
        </p:pic>
      </p:grpSp>
      <p:sp>
        <p:nvSpPr>
          <p:cNvPr id="2" name="Title 1">
            <a:extLst>
              <a:ext uri="{FF2B5EF4-FFF2-40B4-BE49-F238E27FC236}">
                <a16:creationId xmlns:a16="http://schemas.microsoft.com/office/drawing/2014/main" id="{81A0B005-10FC-48AE-A2BD-FDD29D010AF8}"/>
              </a:ext>
            </a:extLst>
          </p:cNvPr>
          <p:cNvSpPr>
            <a:spLocks noGrp="1"/>
          </p:cNvSpPr>
          <p:nvPr>
            <p:ph type="title"/>
          </p:nvPr>
        </p:nvSpPr>
        <p:spPr>
          <a:xfrm>
            <a:off x="1097280" y="218715"/>
            <a:ext cx="10058400" cy="725379"/>
          </a:xfrm>
        </p:spPr>
        <p:txBody>
          <a:bodyPr>
            <a:normAutofit/>
          </a:bodyPr>
          <a:lstStyle/>
          <a:p>
            <a:r>
              <a:rPr lang="en-US" sz="3600" dirty="0">
                <a:solidFill>
                  <a:schemeClr val="tx2"/>
                </a:solidFill>
                <a:latin typeface="Aharoni" panose="02010803020104030203" pitchFamily="2" charset="-79"/>
                <a:cs typeface="Aharoni" panose="02010803020104030203" pitchFamily="2" charset="-79"/>
              </a:rPr>
              <a:t>Example Sales</a:t>
            </a:r>
          </a:p>
        </p:txBody>
      </p:sp>
      <p:sp>
        <p:nvSpPr>
          <p:cNvPr id="16" name="Text Placeholder 15">
            <a:extLst>
              <a:ext uri="{FF2B5EF4-FFF2-40B4-BE49-F238E27FC236}">
                <a16:creationId xmlns:a16="http://schemas.microsoft.com/office/drawing/2014/main" id="{357D14D7-2639-43B1-83D4-313FE5ADE3E0}"/>
              </a:ext>
            </a:extLst>
          </p:cNvPr>
          <p:cNvSpPr>
            <a:spLocks noGrp="1"/>
          </p:cNvSpPr>
          <p:nvPr>
            <p:ph type="body" idx="1"/>
          </p:nvPr>
        </p:nvSpPr>
        <p:spPr>
          <a:xfrm>
            <a:off x="1097280" y="1586972"/>
            <a:ext cx="4937760" cy="736282"/>
          </a:xfrm>
        </p:spPr>
        <p:txBody>
          <a:bodyPr/>
          <a:lstStyle/>
          <a:p>
            <a:r>
              <a:rPr lang="en-US" b="1" dirty="0"/>
              <a:t>TTH Resale: 1812 Atherton court</a:t>
            </a:r>
          </a:p>
        </p:txBody>
      </p:sp>
      <p:sp>
        <p:nvSpPr>
          <p:cNvPr id="18" name="Content Placeholder 17">
            <a:extLst>
              <a:ext uri="{FF2B5EF4-FFF2-40B4-BE49-F238E27FC236}">
                <a16:creationId xmlns:a16="http://schemas.microsoft.com/office/drawing/2014/main" id="{CDA3D6CE-2B7D-454F-9FEC-329842D27133}"/>
              </a:ext>
            </a:extLst>
          </p:cNvPr>
          <p:cNvSpPr>
            <a:spLocks noGrp="1"/>
          </p:cNvSpPr>
          <p:nvPr>
            <p:ph sz="half" idx="2"/>
          </p:nvPr>
        </p:nvSpPr>
        <p:spPr>
          <a:xfrm>
            <a:off x="1085849" y="4130038"/>
            <a:ext cx="4937760" cy="2239383"/>
          </a:xfrm>
        </p:spPr>
        <p:txBody>
          <a:bodyPr/>
          <a:lstStyle/>
          <a:p>
            <a:pPr>
              <a:lnSpc>
                <a:spcPct val="100000"/>
              </a:lnSpc>
              <a:spcBef>
                <a:spcPts val="0"/>
              </a:spcBef>
              <a:spcAft>
                <a:spcPts val="600"/>
              </a:spcAft>
            </a:pPr>
            <a:r>
              <a:rPr lang="en-US" b="1" dirty="0">
                <a:solidFill>
                  <a:schemeClr val="tx1"/>
                </a:solidFill>
              </a:rPr>
              <a:t>$130,300</a:t>
            </a:r>
            <a:r>
              <a:rPr lang="en-US" dirty="0">
                <a:solidFill>
                  <a:schemeClr val="tx1"/>
                </a:solidFill>
              </a:rPr>
              <a:t>	 Sale Date: January 2022</a:t>
            </a:r>
          </a:p>
          <a:p>
            <a:pPr>
              <a:lnSpc>
                <a:spcPct val="100000"/>
              </a:lnSpc>
              <a:spcBef>
                <a:spcPts val="0"/>
              </a:spcBef>
              <a:spcAft>
                <a:spcPts val="600"/>
              </a:spcAft>
            </a:pPr>
            <a:r>
              <a:rPr lang="en-US" dirty="0">
                <a:solidFill>
                  <a:schemeClr val="tx1"/>
                </a:solidFill>
              </a:rPr>
              <a:t>3 bedrooms, 2 bathrooms	</a:t>
            </a:r>
          </a:p>
          <a:p>
            <a:pPr>
              <a:lnSpc>
                <a:spcPct val="100000"/>
              </a:lnSpc>
              <a:spcBef>
                <a:spcPts val="0"/>
              </a:spcBef>
              <a:spcAft>
                <a:spcPts val="600"/>
              </a:spcAft>
            </a:pPr>
            <a:r>
              <a:rPr lang="en-US" dirty="0">
                <a:solidFill>
                  <a:schemeClr val="tx1"/>
                </a:solidFill>
              </a:rPr>
              <a:t>Sq Ft: 1,700</a:t>
            </a:r>
          </a:p>
          <a:p>
            <a:pPr>
              <a:lnSpc>
                <a:spcPct val="100000"/>
              </a:lnSpc>
              <a:spcBef>
                <a:spcPts val="0"/>
              </a:spcBef>
              <a:spcAft>
                <a:spcPts val="600"/>
              </a:spcAft>
            </a:pPr>
            <a:r>
              <a:rPr lang="en-US" dirty="0">
                <a:solidFill>
                  <a:schemeClr val="tx1"/>
                </a:solidFill>
              </a:rPr>
              <a:t>Year Built: 2000</a:t>
            </a:r>
          </a:p>
          <a:p>
            <a:pPr>
              <a:lnSpc>
                <a:spcPct val="100000"/>
              </a:lnSpc>
              <a:spcBef>
                <a:spcPts val="0"/>
              </a:spcBef>
              <a:spcAft>
                <a:spcPts val="600"/>
              </a:spcAft>
            </a:pPr>
            <a:r>
              <a:rPr lang="en-US" dirty="0">
                <a:solidFill>
                  <a:schemeClr val="tx1"/>
                </a:solidFill>
              </a:rPr>
              <a:t>Features: 1 car attached garage, walk out basement with finished area</a:t>
            </a:r>
          </a:p>
        </p:txBody>
      </p:sp>
      <p:sp>
        <p:nvSpPr>
          <p:cNvPr id="19" name="Text Placeholder 18">
            <a:extLst>
              <a:ext uri="{FF2B5EF4-FFF2-40B4-BE49-F238E27FC236}">
                <a16:creationId xmlns:a16="http://schemas.microsoft.com/office/drawing/2014/main" id="{B34080C0-C08D-409C-B6FB-AB4A5A90C099}"/>
              </a:ext>
            </a:extLst>
          </p:cNvPr>
          <p:cNvSpPr>
            <a:spLocks noGrp="1"/>
          </p:cNvSpPr>
          <p:nvPr>
            <p:ph type="body" sz="quarter" idx="3"/>
          </p:nvPr>
        </p:nvSpPr>
        <p:spPr>
          <a:xfrm>
            <a:off x="6217920" y="1586972"/>
            <a:ext cx="4937760" cy="736282"/>
          </a:xfrm>
        </p:spPr>
        <p:txBody>
          <a:bodyPr/>
          <a:lstStyle/>
          <a:p>
            <a:r>
              <a:rPr lang="en-US" b="1" dirty="0"/>
              <a:t>Market SALE: 2524 Allison drive</a:t>
            </a:r>
          </a:p>
        </p:txBody>
      </p:sp>
      <p:sp>
        <p:nvSpPr>
          <p:cNvPr id="20" name="Content Placeholder 19">
            <a:extLst>
              <a:ext uri="{FF2B5EF4-FFF2-40B4-BE49-F238E27FC236}">
                <a16:creationId xmlns:a16="http://schemas.microsoft.com/office/drawing/2014/main" id="{121E0026-1967-475A-A55A-7465B6B4960D}"/>
              </a:ext>
            </a:extLst>
          </p:cNvPr>
          <p:cNvSpPr>
            <a:spLocks noGrp="1"/>
          </p:cNvSpPr>
          <p:nvPr>
            <p:ph sz="quarter" idx="4"/>
          </p:nvPr>
        </p:nvSpPr>
        <p:spPr>
          <a:xfrm>
            <a:off x="6345953" y="4130039"/>
            <a:ext cx="4946887" cy="2212757"/>
          </a:xfrm>
        </p:spPr>
        <p:txBody>
          <a:bodyPr/>
          <a:lstStyle/>
          <a:p>
            <a:pPr>
              <a:lnSpc>
                <a:spcPct val="100000"/>
              </a:lnSpc>
              <a:spcBef>
                <a:spcPts val="0"/>
              </a:spcBef>
              <a:spcAft>
                <a:spcPts val="600"/>
              </a:spcAft>
            </a:pPr>
            <a:r>
              <a:rPr lang="en-US" b="1" dirty="0">
                <a:solidFill>
                  <a:schemeClr val="tx1"/>
                </a:solidFill>
              </a:rPr>
              <a:t>$240,000 </a:t>
            </a:r>
            <a:r>
              <a:rPr lang="en-US" dirty="0">
                <a:solidFill>
                  <a:schemeClr val="tx1"/>
                </a:solidFill>
              </a:rPr>
              <a:t>	Sale Date: October 2021</a:t>
            </a:r>
          </a:p>
          <a:p>
            <a:pPr>
              <a:lnSpc>
                <a:spcPct val="100000"/>
              </a:lnSpc>
              <a:spcBef>
                <a:spcPts val="0"/>
              </a:spcBef>
              <a:spcAft>
                <a:spcPts val="600"/>
              </a:spcAft>
            </a:pPr>
            <a:r>
              <a:rPr lang="en-US" dirty="0">
                <a:solidFill>
                  <a:schemeClr val="tx1"/>
                </a:solidFill>
              </a:rPr>
              <a:t>2 bedrooms, 3 bathrooms	</a:t>
            </a:r>
          </a:p>
          <a:p>
            <a:pPr>
              <a:lnSpc>
                <a:spcPct val="100000"/>
              </a:lnSpc>
              <a:spcBef>
                <a:spcPts val="0"/>
              </a:spcBef>
              <a:spcAft>
                <a:spcPts val="600"/>
              </a:spcAft>
            </a:pPr>
            <a:r>
              <a:rPr lang="en-US" dirty="0">
                <a:solidFill>
                  <a:schemeClr val="tx1"/>
                </a:solidFill>
              </a:rPr>
              <a:t> Sq Ft: 1,531</a:t>
            </a:r>
          </a:p>
          <a:p>
            <a:pPr>
              <a:lnSpc>
                <a:spcPct val="100000"/>
              </a:lnSpc>
              <a:spcBef>
                <a:spcPts val="0"/>
              </a:spcBef>
              <a:spcAft>
                <a:spcPts val="600"/>
              </a:spcAft>
            </a:pPr>
            <a:r>
              <a:rPr lang="en-US" dirty="0">
                <a:solidFill>
                  <a:schemeClr val="tx1"/>
                </a:solidFill>
              </a:rPr>
              <a:t>Year Built: 1984</a:t>
            </a:r>
          </a:p>
          <a:p>
            <a:pPr>
              <a:lnSpc>
                <a:spcPct val="100000"/>
              </a:lnSpc>
              <a:spcBef>
                <a:spcPts val="0"/>
              </a:spcBef>
              <a:spcAft>
                <a:spcPts val="600"/>
              </a:spcAft>
            </a:pPr>
            <a:r>
              <a:rPr lang="en-US" dirty="0">
                <a:solidFill>
                  <a:schemeClr val="tx1"/>
                </a:solidFill>
              </a:rPr>
              <a:t>Features: 2 car attached garage, basement with finished area</a:t>
            </a:r>
          </a:p>
        </p:txBody>
      </p:sp>
      <p:pic>
        <p:nvPicPr>
          <p:cNvPr id="1026" name="Picture 2" descr=" Property Photo not found.">
            <a:extLst>
              <a:ext uri="{FF2B5EF4-FFF2-40B4-BE49-F238E27FC236}">
                <a16:creationId xmlns:a16="http://schemas.microsoft.com/office/drawing/2014/main" id="{E5067A8D-BF74-463B-A66B-E284BDC13C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08"/>
          <a:stretch/>
        </p:blipFill>
        <p:spPr bwMode="auto">
          <a:xfrm>
            <a:off x="6345952" y="2171977"/>
            <a:ext cx="3895327" cy="19571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Property Photo not found.">
            <a:extLst>
              <a:ext uri="{FF2B5EF4-FFF2-40B4-BE49-F238E27FC236}">
                <a16:creationId xmlns:a16="http://schemas.microsoft.com/office/drawing/2014/main" id="{2A6E1C28-F771-4F29-ABD3-6A90C5DE3C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625" b="24862"/>
          <a:stretch/>
        </p:blipFill>
        <p:spPr bwMode="auto">
          <a:xfrm>
            <a:off x="1204667" y="2160150"/>
            <a:ext cx="4203535" cy="196988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416E8CE5-C5D1-4373-B62B-A24254727C20}"/>
              </a:ext>
            </a:extLst>
          </p:cNvPr>
          <p:cNvSpPr/>
          <p:nvPr/>
        </p:nvSpPr>
        <p:spPr>
          <a:xfrm>
            <a:off x="11963399" y="0"/>
            <a:ext cx="240031" cy="6858000"/>
          </a:xfrm>
          <a:prstGeom prst="rect">
            <a:avLst/>
          </a:prstGeom>
          <a:solidFill>
            <a:srgbClr val="8A9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7613128-8421-4348-BD67-48E4B24741D4}"/>
              </a:ext>
            </a:extLst>
          </p:cNvPr>
          <p:cNvSpPr txBox="1"/>
          <p:nvPr/>
        </p:nvSpPr>
        <p:spPr>
          <a:xfrm>
            <a:off x="1085848" y="967316"/>
            <a:ext cx="9886951" cy="646331"/>
          </a:xfrm>
          <a:prstGeom prst="rect">
            <a:avLst/>
          </a:prstGeom>
          <a:noFill/>
        </p:spPr>
        <p:txBody>
          <a:bodyPr wrap="square">
            <a:spAutoFit/>
          </a:bodyPr>
          <a:lstStyle/>
          <a:p>
            <a:pPr>
              <a:lnSpc>
                <a:spcPct val="100000"/>
              </a:lnSpc>
              <a:spcBef>
                <a:spcPts val="0"/>
              </a:spcBef>
              <a:spcAft>
                <a:spcPts val="600"/>
              </a:spcAft>
            </a:pPr>
            <a:r>
              <a:rPr lang="en-US" dirty="0"/>
              <a:t>In 2021 our</a:t>
            </a:r>
            <a:r>
              <a:rPr lang="en-US" dirty="0">
                <a:solidFill>
                  <a:schemeClr val="tx1"/>
                </a:solidFill>
              </a:rPr>
              <a:t> average subsidy per home was $46,000 plus $4,000 in closing costs bringing our average sale price to just </a:t>
            </a:r>
            <a:r>
              <a:rPr lang="en-US" b="1" dirty="0">
                <a:solidFill>
                  <a:schemeClr val="tx1"/>
                </a:solidFill>
              </a:rPr>
              <a:t>$122,100</a:t>
            </a:r>
            <a:r>
              <a:rPr lang="en-US" dirty="0">
                <a:solidFill>
                  <a:schemeClr val="tx1"/>
                </a:solidFill>
              </a:rPr>
              <a:t>. The Lawrence Board of Realtors average 2021 sales price was </a:t>
            </a:r>
            <a:r>
              <a:rPr lang="en-US" b="1" dirty="0">
                <a:solidFill>
                  <a:schemeClr val="tx1"/>
                </a:solidFill>
              </a:rPr>
              <a:t>$294,591</a:t>
            </a:r>
            <a:r>
              <a:rPr lang="en-US" dirty="0">
                <a:solidFill>
                  <a:schemeClr val="tx1"/>
                </a:solidFill>
              </a:rPr>
              <a:t>.</a:t>
            </a:r>
          </a:p>
        </p:txBody>
      </p:sp>
    </p:spTree>
    <p:extLst>
      <p:ext uri="{BB962C8B-B14F-4D97-AF65-F5344CB8AC3E}">
        <p14:creationId xmlns:p14="http://schemas.microsoft.com/office/powerpoint/2010/main" val="2943355892"/>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47959BB-BE00-464D-9005-813B39E63CD5}"/>
              </a:ext>
            </a:extLst>
          </p:cNvPr>
          <p:cNvGrpSpPr/>
          <p:nvPr/>
        </p:nvGrpSpPr>
        <p:grpSpPr>
          <a:xfrm>
            <a:off x="-1" y="-127673"/>
            <a:ext cx="12192001" cy="7113347"/>
            <a:chOff x="-1" y="-127673"/>
            <a:chExt cx="12192001" cy="7113347"/>
          </a:xfrm>
        </p:grpSpPr>
        <p:pic>
          <p:nvPicPr>
            <p:cNvPr id="15" name="Content Placeholder 6" descr="A picture containing text&#10;&#10;Description automatically generated">
              <a:extLst>
                <a:ext uri="{FF2B5EF4-FFF2-40B4-BE49-F238E27FC236}">
                  <a16:creationId xmlns:a16="http://schemas.microsoft.com/office/drawing/2014/main" id="{4A93A6DC-670A-49A6-AD9B-BEA908B7AFA5}"/>
                </a:ext>
              </a:extLst>
            </p:cNvPr>
            <p:cNvPicPr>
              <a:picLocks noChangeAspect="1"/>
            </p:cNvPicPr>
            <p:nvPr/>
          </p:nvPicPr>
          <p:blipFill rotWithShape="1">
            <a:blip r:embed="rId2">
              <a:duotone>
                <a:schemeClr val="accent1">
                  <a:shade val="45000"/>
                  <a:satMod val="135000"/>
                </a:schemeClr>
                <a:prstClr val="white"/>
              </a:duotone>
              <a:alphaModFix amt="5000"/>
              <a:extLst>
                <a:ext uri="{28A0092B-C50C-407E-A947-70E740481C1C}">
                  <a14:useLocalDpi xmlns:a14="http://schemas.microsoft.com/office/drawing/2010/main" val="0"/>
                </a:ext>
              </a:extLst>
            </a:blip>
            <a:srcRect l="61603"/>
            <a:stretch/>
          </p:blipFill>
          <p:spPr>
            <a:xfrm>
              <a:off x="-1" y="-127673"/>
              <a:ext cx="2756137" cy="7113347"/>
            </a:xfrm>
            <a:prstGeom prst="rect">
              <a:avLst/>
            </a:prstGeom>
          </p:spPr>
        </p:pic>
        <p:pic>
          <p:nvPicPr>
            <p:cNvPr id="17" name="Content Placeholder 6" descr="A picture containing text&#10;&#10;Description automatically generated">
              <a:extLst>
                <a:ext uri="{FF2B5EF4-FFF2-40B4-BE49-F238E27FC236}">
                  <a16:creationId xmlns:a16="http://schemas.microsoft.com/office/drawing/2014/main" id="{58DA04AD-F3C0-46C9-8E99-C339411361E8}"/>
                </a:ext>
              </a:extLst>
            </p:cNvPr>
            <p:cNvPicPr>
              <a:picLocks noChangeAspect="1"/>
            </p:cNvPicPr>
            <p:nvPr/>
          </p:nvPicPr>
          <p:blipFill rotWithShape="1">
            <a:blip r:embed="rId2">
              <a:duotone>
                <a:schemeClr val="accent2">
                  <a:shade val="45000"/>
                  <a:satMod val="135000"/>
                </a:schemeClr>
                <a:prstClr val="white"/>
              </a:duotone>
              <a:alphaModFix amt="5000"/>
              <a:extLst>
                <a:ext uri="{28A0092B-C50C-407E-A947-70E740481C1C}">
                  <a14:useLocalDpi xmlns:a14="http://schemas.microsoft.com/office/drawing/2010/main" val="0"/>
                </a:ext>
              </a:extLst>
            </a:blip>
            <a:srcRect r="61603"/>
            <a:stretch/>
          </p:blipFill>
          <p:spPr>
            <a:xfrm>
              <a:off x="9435863" y="-127673"/>
              <a:ext cx="2756137" cy="7113347"/>
            </a:xfrm>
            <a:prstGeom prst="rect">
              <a:avLst/>
            </a:prstGeom>
          </p:spPr>
        </p:pic>
      </p:grpSp>
      <p:pic>
        <p:nvPicPr>
          <p:cNvPr id="7" name="Content Placeholder 6" descr="A picture containing text&#10;&#10;Description automatically generated">
            <a:extLst>
              <a:ext uri="{FF2B5EF4-FFF2-40B4-BE49-F238E27FC236}">
                <a16:creationId xmlns:a16="http://schemas.microsoft.com/office/drawing/2014/main" id="{6238301A-CEFE-4194-9CFE-6B6933132711}"/>
              </a:ext>
            </a:extLst>
          </p:cNvPr>
          <p:cNvPicPr>
            <a:picLocks noGrp="1" noChangeAspect="1"/>
          </p:cNvPicPr>
          <p:nvPr>
            <p:ph idx="1"/>
          </p:nvPr>
        </p:nvPicPr>
        <p:blipFill>
          <a:blip r:embed="rId2">
            <a:duotone>
              <a:schemeClr val="accent3">
                <a:shade val="45000"/>
                <a:satMod val="135000"/>
              </a:schemeClr>
              <a:prstClr val="white"/>
            </a:duotone>
            <a:alphaModFix amt="5000"/>
            <a:extLst>
              <a:ext uri="{28A0092B-C50C-407E-A947-70E740481C1C}">
                <a14:useLocalDpi xmlns:a14="http://schemas.microsoft.com/office/drawing/2010/main" val="0"/>
              </a:ext>
            </a:extLst>
          </a:blip>
          <a:stretch>
            <a:fillRect/>
          </a:stretch>
        </p:blipFill>
        <p:spPr>
          <a:xfrm>
            <a:off x="2506980" y="-178473"/>
            <a:ext cx="7178040" cy="7113347"/>
          </a:xfrm>
        </p:spPr>
      </p:pic>
      <p:sp>
        <p:nvSpPr>
          <p:cNvPr id="2" name="Title 1">
            <a:extLst>
              <a:ext uri="{FF2B5EF4-FFF2-40B4-BE49-F238E27FC236}">
                <a16:creationId xmlns:a16="http://schemas.microsoft.com/office/drawing/2014/main" id="{81A0B005-10FC-48AE-A2BD-FDD29D010AF8}"/>
              </a:ext>
            </a:extLst>
          </p:cNvPr>
          <p:cNvSpPr>
            <a:spLocks noGrp="1"/>
          </p:cNvSpPr>
          <p:nvPr>
            <p:ph type="title"/>
          </p:nvPr>
        </p:nvSpPr>
        <p:spPr>
          <a:xfrm>
            <a:off x="320532" y="235337"/>
            <a:ext cx="10058400" cy="1146336"/>
          </a:xfrm>
        </p:spPr>
        <p:txBody>
          <a:bodyPr>
            <a:normAutofit/>
          </a:bodyPr>
          <a:lstStyle/>
          <a:p>
            <a:r>
              <a:rPr lang="en-US" sz="3600" dirty="0">
                <a:solidFill>
                  <a:schemeClr val="tx2"/>
                </a:solidFill>
                <a:latin typeface="Aharoni" panose="02010803020104030203" pitchFamily="2" charset="-79"/>
                <a:cs typeface="Aharoni" panose="02010803020104030203" pitchFamily="2" charset="-79"/>
              </a:rPr>
              <a:t>Income Qualification 2022-23</a:t>
            </a:r>
          </a:p>
        </p:txBody>
      </p:sp>
      <p:sp>
        <p:nvSpPr>
          <p:cNvPr id="13" name="Rectangle 12">
            <a:extLst>
              <a:ext uri="{FF2B5EF4-FFF2-40B4-BE49-F238E27FC236}">
                <a16:creationId xmlns:a16="http://schemas.microsoft.com/office/drawing/2014/main" id="{197671D7-6C77-4D53-AA6F-FF70310AC6C0}"/>
              </a:ext>
            </a:extLst>
          </p:cNvPr>
          <p:cNvSpPr/>
          <p:nvPr/>
        </p:nvSpPr>
        <p:spPr>
          <a:xfrm>
            <a:off x="11963399" y="0"/>
            <a:ext cx="240031" cy="6858000"/>
          </a:xfrm>
          <a:prstGeom prst="rect">
            <a:avLst/>
          </a:prstGeom>
          <a:solidFill>
            <a:srgbClr val="8A9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46C2360A-1B55-4AFE-A4E9-3F7468E53A78}"/>
              </a:ext>
            </a:extLst>
          </p:cNvPr>
          <p:cNvGraphicFramePr>
            <a:graphicFrameLocks noGrp="1"/>
          </p:cNvGraphicFramePr>
          <p:nvPr>
            <p:extLst>
              <p:ext uri="{D42A27DB-BD31-4B8C-83A1-F6EECF244321}">
                <p14:modId xmlns:p14="http://schemas.microsoft.com/office/powerpoint/2010/main" val="4291519412"/>
              </p:ext>
            </p:extLst>
          </p:nvPr>
        </p:nvGraphicFramePr>
        <p:xfrm>
          <a:off x="389851" y="2638425"/>
          <a:ext cx="10494457" cy="1752129"/>
        </p:xfrm>
        <a:graphic>
          <a:graphicData uri="http://schemas.openxmlformats.org/drawingml/2006/table">
            <a:tbl>
              <a:tblPr firstRow="1" firstCol="1" bandRow="1">
                <a:tableStyleId>{00A15C55-8517-42AA-B614-E9B94910E393}</a:tableStyleId>
              </a:tblPr>
              <a:tblGrid>
                <a:gridCol w="3537415">
                  <a:extLst>
                    <a:ext uri="{9D8B030D-6E8A-4147-A177-3AD203B41FA5}">
                      <a16:colId xmlns:a16="http://schemas.microsoft.com/office/drawing/2014/main" val="1905420910"/>
                    </a:ext>
                  </a:extLst>
                </a:gridCol>
                <a:gridCol w="1156011">
                  <a:extLst>
                    <a:ext uri="{9D8B030D-6E8A-4147-A177-3AD203B41FA5}">
                      <a16:colId xmlns:a16="http://schemas.microsoft.com/office/drawing/2014/main" val="1438176750"/>
                    </a:ext>
                  </a:extLst>
                </a:gridCol>
                <a:gridCol w="1163003">
                  <a:extLst>
                    <a:ext uri="{9D8B030D-6E8A-4147-A177-3AD203B41FA5}">
                      <a16:colId xmlns:a16="http://schemas.microsoft.com/office/drawing/2014/main" val="3328243843"/>
                    </a:ext>
                  </a:extLst>
                </a:gridCol>
                <a:gridCol w="1159507">
                  <a:extLst>
                    <a:ext uri="{9D8B030D-6E8A-4147-A177-3AD203B41FA5}">
                      <a16:colId xmlns:a16="http://schemas.microsoft.com/office/drawing/2014/main" val="2500044449"/>
                    </a:ext>
                  </a:extLst>
                </a:gridCol>
                <a:gridCol w="1159507">
                  <a:extLst>
                    <a:ext uri="{9D8B030D-6E8A-4147-A177-3AD203B41FA5}">
                      <a16:colId xmlns:a16="http://schemas.microsoft.com/office/drawing/2014/main" val="1313734166"/>
                    </a:ext>
                  </a:extLst>
                </a:gridCol>
                <a:gridCol w="1159507">
                  <a:extLst>
                    <a:ext uri="{9D8B030D-6E8A-4147-A177-3AD203B41FA5}">
                      <a16:colId xmlns:a16="http://schemas.microsoft.com/office/drawing/2014/main" val="2832570733"/>
                    </a:ext>
                  </a:extLst>
                </a:gridCol>
                <a:gridCol w="1159507">
                  <a:extLst>
                    <a:ext uri="{9D8B030D-6E8A-4147-A177-3AD203B41FA5}">
                      <a16:colId xmlns:a16="http://schemas.microsoft.com/office/drawing/2014/main" val="921787015"/>
                    </a:ext>
                  </a:extLst>
                </a:gridCol>
              </a:tblGrid>
              <a:tr h="867302">
                <a:tc>
                  <a:txBody>
                    <a:bodyPr/>
                    <a:lstStyle/>
                    <a:p>
                      <a:pPr marL="0" marR="0" algn="ctr">
                        <a:lnSpc>
                          <a:spcPct val="107000"/>
                        </a:lnSpc>
                        <a:spcBef>
                          <a:spcPts val="0"/>
                        </a:spcBef>
                        <a:spcAft>
                          <a:spcPts val="0"/>
                        </a:spcAft>
                      </a:pPr>
                      <a:r>
                        <a:rPr lang="en-US" sz="2000" dirty="0">
                          <a:solidFill>
                            <a:schemeClr val="tx1"/>
                          </a:solidFill>
                          <a:effectLst/>
                        </a:rPr>
                        <a:t>Household Size</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2000" dirty="0">
                          <a:solidFill>
                            <a:schemeClr val="tx1"/>
                          </a:solidFill>
                          <a:effectLst/>
                        </a:rPr>
                        <a:t>1</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a:lnSpc>
                          <a:spcPct val="107000"/>
                        </a:lnSpc>
                        <a:spcBef>
                          <a:spcPts val="0"/>
                        </a:spcBef>
                        <a:spcAft>
                          <a:spcPts val="0"/>
                        </a:spcAft>
                      </a:pPr>
                      <a:r>
                        <a:rPr lang="en-US" sz="2000" dirty="0">
                          <a:solidFill>
                            <a:schemeClr val="tx1"/>
                          </a:solidFill>
                          <a:effectLst/>
                        </a:rPr>
                        <a:t>2</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a:lnSpc>
                          <a:spcPct val="107000"/>
                        </a:lnSpc>
                        <a:spcBef>
                          <a:spcPts val="0"/>
                        </a:spcBef>
                        <a:spcAft>
                          <a:spcPts val="0"/>
                        </a:spcAft>
                      </a:pPr>
                      <a:r>
                        <a:rPr lang="en-US" sz="2000" dirty="0">
                          <a:solidFill>
                            <a:schemeClr val="tx1"/>
                          </a:solidFill>
                          <a:effectLst/>
                        </a:rPr>
                        <a:t>3</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a:lnSpc>
                          <a:spcPct val="107000"/>
                        </a:lnSpc>
                        <a:spcBef>
                          <a:spcPts val="0"/>
                        </a:spcBef>
                        <a:spcAft>
                          <a:spcPts val="0"/>
                        </a:spcAft>
                      </a:pPr>
                      <a:r>
                        <a:rPr lang="en-US" sz="2000">
                          <a:solidFill>
                            <a:schemeClr val="tx1"/>
                          </a:solidFill>
                          <a:effectLst/>
                        </a:rPr>
                        <a:t>4</a:t>
                      </a:r>
                      <a:endParaRPr lang="en-US" sz="18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a:lnSpc>
                          <a:spcPct val="107000"/>
                        </a:lnSpc>
                        <a:spcBef>
                          <a:spcPts val="0"/>
                        </a:spcBef>
                        <a:spcAft>
                          <a:spcPts val="0"/>
                        </a:spcAft>
                      </a:pPr>
                      <a:r>
                        <a:rPr lang="en-US" sz="2000" dirty="0">
                          <a:solidFill>
                            <a:schemeClr val="tx1"/>
                          </a:solidFill>
                          <a:effectLst/>
                        </a:rPr>
                        <a:t>5</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a:lnSpc>
                          <a:spcPct val="107000"/>
                        </a:lnSpc>
                        <a:spcBef>
                          <a:spcPts val="0"/>
                        </a:spcBef>
                        <a:spcAft>
                          <a:spcPts val="0"/>
                        </a:spcAft>
                      </a:pPr>
                      <a:r>
                        <a:rPr lang="en-US" sz="2000" dirty="0">
                          <a:solidFill>
                            <a:schemeClr val="tx1"/>
                          </a:solidFill>
                          <a:effectLst/>
                        </a:rPr>
                        <a:t>6</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129059222"/>
                  </a:ext>
                </a:extLst>
              </a:tr>
              <a:tr h="884827">
                <a:tc>
                  <a:txBody>
                    <a:bodyPr/>
                    <a:lstStyle/>
                    <a:p>
                      <a:pPr marL="0" marR="0" algn="ctr">
                        <a:lnSpc>
                          <a:spcPct val="107000"/>
                        </a:lnSpc>
                        <a:spcBef>
                          <a:spcPts val="0"/>
                        </a:spcBef>
                        <a:spcAft>
                          <a:spcPts val="0"/>
                        </a:spcAft>
                      </a:pPr>
                      <a:r>
                        <a:rPr lang="en-US" sz="2000" dirty="0">
                          <a:solidFill>
                            <a:schemeClr val="tx1"/>
                          </a:solidFill>
                          <a:effectLst/>
                        </a:rPr>
                        <a:t>Max. Annual Gross Income*</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algn="ctr">
                        <a:lnSpc>
                          <a:spcPct val="107000"/>
                        </a:lnSpc>
                        <a:spcBef>
                          <a:spcPts val="0"/>
                        </a:spcBef>
                        <a:spcAft>
                          <a:spcPts val="0"/>
                        </a:spcAft>
                      </a:pPr>
                      <a:r>
                        <a:rPr lang="en-US" sz="2000" dirty="0">
                          <a:solidFill>
                            <a:schemeClr val="tx1"/>
                          </a:solidFill>
                          <a:effectLst/>
                        </a:rPr>
                        <a:t>$53,000</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rgbClr val="F2F4F1"/>
                    </a:solidFill>
                  </a:tcPr>
                </a:tc>
                <a:tc>
                  <a:txBody>
                    <a:bodyPr/>
                    <a:lstStyle/>
                    <a:p>
                      <a:pPr marL="0" marR="0" algn="ctr">
                        <a:lnSpc>
                          <a:spcPct val="107000"/>
                        </a:lnSpc>
                        <a:spcBef>
                          <a:spcPts val="0"/>
                        </a:spcBef>
                        <a:spcAft>
                          <a:spcPts val="0"/>
                        </a:spcAft>
                      </a:pPr>
                      <a:r>
                        <a:rPr lang="en-US" sz="2000" dirty="0">
                          <a:solidFill>
                            <a:schemeClr val="tx1"/>
                          </a:solidFill>
                          <a:effectLst/>
                        </a:rPr>
                        <a:t>$60,600</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rgbClr val="F2F4F1"/>
                    </a:solidFill>
                  </a:tcPr>
                </a:tc>
                <a:tc>
                  <a:txBody>
                    <a:bodyPr/>
                    <a:lstStyle/>
                    <a:p>
                      <a:pPr marL="0" marR="0" algn="ctr">
                        <a:lnSpc>
                          <a:spcPct val="107000"/>
                        </a:lnSpc>
                        <a:spcBef>
                          <a:spcPts val="0"/>
                        </a:spcBef>
                        <a:spcAft>
                          <a:spcPts val="0"/>
                        </a:spcAft>
                      </a:pPr>
                      <a:r>
                        <a:rPr lang="en-US" sz="2000" dirty="0">
                          <a:solidFill>
                            <a:schemeClr val="tx1"/>
                          </a:solidFill>
                          <a:effectLst/>
                        </a:rPr>
                        <a:t>$68,150</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rgbClr val="F2F4F1"/>
                    </a:solidFill>
                  </a:tcPr>
                </a:tc>
                <a:tc>
                  <a:txBody>
                    <a:bodyPr/>
                    <a:lstStyle/>
                    <a:p>
                      <a:pPr marL="0" marR="0" algn="ctr">
                        <a:lnSpc>
                          <a:spcPct val="107000"/>
                        </a:lnSpc>
                        <a:spcBef>
                          <a:spcPts val="0"/>
                        </a:spcBef>
                        <a:spcAft>
                          <a:spcPts val="0"/>
                        </a:spcAft>
                      </a:pPr>
                      <a:r>
                        <a:rPr lang="en-US" sz="2000" dirty="0">
                          <a:solidFill>
                            <a:schemeClr val="tx1"/>
                          </a:solidFill>
                          <a:effectLst/>
                        </a:rPr>
                        <a:t>$75,700</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rgbClr val="F2F4F1"/>
                    </a:solidFill>
                  </a:tcPr>
                </a:tc>
                <a:tc>
                  <a:txBody>
                    <a:bodyPr/>
                    <a:lstStyle/>
                    <a:p>
                      <a:pPr marL="0" marR="0" algn="ctr">
                        <a:lnSpc>
                          <a:spcPct val="107000"/>
                        </a:lnSpc>
                        <a:spcBef>
                          <a:spcPts val="0"/>
                        </a:spcBef>
                        <a:spcAft>
                          <a:spcPts val="0"/>
                        </a:spcAft>
                      </a:pPr>
                      <a:r>
                        <a:rPr lang="en-US" sz="2000" dirty="0">
                          <a:solidFill>
                            <a:schemeClr val="tx1"/>
                          </a:solidFill>
                          <a:effectLst/>
                        </a:rPr>
                        <a:t>$81,800</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rgbClr val="F2F4F1"/>
                    </a:solidFill>
                  </a:tcPr>
                </a:tc>
                <a:tc>
                  <a:txBody>
                    <a:bodyPr/>
                    <a:lstStyle/>
                    <a:p>
                      <a:pPr marL="0" marR="0" algn="ctr">
                        <a:lnSpc>
                          <a:spcPct val="107000"/>
                        </a:lnSpc>
                        <a:spcBef>
                          <a:spcPts val="0"/>
                        </a:spcBef>
                        <a:spcAft>
                          <a:spcPts val="0"/>
                        </a:spcAft>
                      </a:pPr>
                      <a:r>
                        <a:rPr lang="en-US" sz="2000" dirty="0">
                          <a:solidFill>
                            <a:schemeClr val="tx1"/>
                          </a:solidFill>
                          <a:effectLst/>
                        </a:rPr>
                        <a:t>$87,850</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rgbClr val="F2F4F1"/>
                    </a:solidFill>
                  </a:tcPr>
                </a:tc>
                <a:extLst>
                  <a:ext uri="{0D108BD9-81ED-4DB2-BD59-A6C34878D82A}">
                    <a16:rowId xmlns:a16="http://schemas.microsoft.com/office/drawing/2014/main" val="3073905563"/>
                  </a:ext>
                </a:extLst>
              </a:tr>
            </a:tbl>
          </a:graphicData>
        </a:graphic>
      </p:graphicFrame>
      <p:sp>
        <p:nvSpPr>
          <p:cNvPr id="14" name="TextBox 13">
            <a:extLst>
              <a:ext uri="{FF2B5EF4-FFF2-40B4-BE49-F238E27FC236}">
                <a16:creationId xmlns:a16="http://schemas.microsoft.com/office/drawing/2014/main" id="{06B9ED63-13C3-4B4B-B231-29AD73EE91C3}"/>
              </a:ext>
            </a:extLst>
          </p:cNvPr>
          <p:cNvSpPr txBox="1"/>
          <p:nvPr/>
        </p:nvSpPr>
        <p:spPr>
          <a:xfrm>
            <a:off x="389851" y="1795483"/>
            <a:ext cx="11068171" cy="671915"/>
          </a:xfrm>
          <a:prstGeom prst="rect">
            <a:avLst/>
          </a:prstGeom>
          <a:noFill/>
        </p:spPr>
        <p:txBody>
          <a:bodyPr wrap="square">
            <a:spAutoFit/>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Add the annual gross (before-taxes) income of all adults in your household.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If that total is less than or equal to the number below your household size, then you are income-eligible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1935B5BA-5D01-44F3-8117-8121D169469C}"/>
              </a:ext>
            </a:extLst>
          </p:cNvPr>
          <p:cNvSpPr txBox="1"/>
          <p:nvPr/>
        </p:nvSpPr>
        <p:spPr>
          <a:xfrm>
            <a:off x="389851" y="4918889"/>
            <a:ext cx="10494458" cy="1367234"/>
          </a:xfrm>
          <a:prstGeom prst="rect">
            <a:avLst/>
          </a:prstGeom>
          <a:noFill/>
        </p:spPr>
        <p:txBody>
          <a:bodyPr wrap="square">
            <a:spAutoFit/>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*Based on HUD HOME Income Guidelines </a:t>
            </a:r>
            <a:r>
              <a:rPr lang="en-US" sz="1800" dirty="0">
                <a:effectLst/>
                <a:latin typeface="Calibri" panose="020F0502020204030204" pitchFamily="34" charset="0"/>
                <a:ea typeface="Calibri" panose="020F0502020204030204" pitchFamily="34" charset="0"/>
                <a:cs typeface="Calibri" panose="020F0502020204030204" pitchFamily="34" charset="0"/>
              </a:rPr>
              <a:t>of 80% AMI for Lawrence, KS MSA. </a:t>
            </a:r>
            <a:r>
              <a:rPr lang="en-US" dirty="0">
                <a:latin typeface="Calibri" panose="020F0502020204030204" pitchFamily="34" charset="0"/>
                <a:ea typeface="Calibri" panose="020F0502020204030204" pitchFamily="34" charset="0"/>
                <a:cs typeface="Calibri" panose="020F0502020204030204" pitchFamily="34" charset="0"/>
              </a:rPr>
              <a:t>Updated annually in June.</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**Kansas Housing Resources Corporation (KHRC) Moderate Income Housing (MIH) projects </a:t>
            </a:r>
            <a:r>
              <a:rPr lang="en-US" sz="1800" dirty="0">
                <a:effectLst/>
                <a:latin typeface="Calibri" panose="020F0502020204030204" pitchFamily="34" charset="0"/>
                <a:ea typeface="Calibri" panose="020F0502020204030204" pitchFamily="34" charset="0"/>
                <a:cs typeface="Calibri" panose="020F0502020204030204" pitchFamily="34" charset="0"/>
              </a:rPr>
              <a:t>require</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a minimum income of 60% AMI for Kansas in 2020. Our projects in Baldwin City and Eudora are funded with KHRC MIH funds. </a:t>
            </a:r>
          </a:p>
        </p:txBody>
      </p:sp>
    </p:spTree>
    <p:extLst>
      <p:ext uri="{BB962C8B-B14F-4D97-AF65-F5344CB8AC3E}">
        <p14:creationId xmlns:p14="http://schemas.microsoft.com/office/powerpoint/2010/main" val="338384096"/>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47959BB-BE00-464D-9005-813B39E63CD5}"/>
              </a:ext>
            </a:extLst>
          </p:cNvPr>
          <p:cNvGrpSpPr/>
          <p:nvPr/>
        </p:nvGrpSpPr>
        <p:grpSpPr>
          <a:xfrm>
            <a:off x="-1" y="-127673"/>
            <a:ext cx="12192001" cy="7113347"/>
            <a:chOff x="-1" y="-127673"/>
            <a:chExt cx="12192001" cy="7113347"/>
          </a:xfrm>
        </p:grpSpPr>
        <p:pic>
          <p:nvPicPr>
            <p:cNvPr id="15" name="Content Placeholder 6" descr="A picture containing text&#10;&#10;Description automatically generated">
              <a:extLst>
                <a:ext uri="{FF2B5EF4-FFF2-40B4-BE49-F238E27FC236}">
                  <a16:creationId xmlns:a16="http://schemas.microsoft.com/office/drawing/2014/main" id="{4A93A6DC-670A-49A6-AD9B-BEA908B7AFA5}"/>
                </a:ext>
              </a:extLst>
            </p:cNvPr>
            <p:cNvPicPr>
              <a:picLocks noChangeAspect="1"/>
            </p:cNvPicPr>
            <p:nvPr/>
          </p:nvPicPr>
          <p:blipFill rotWithShape="1">
            <a:blip r:embed="rId2">
              <a:duotone>
                <a:schemeClr val="accent1">
                  <a:shade val="45000"/>
                  <a:satMod val="135000"/>
                </a:schemeClr>
                <a:prstClr val="white"/>
              </a:duotone>
              <a:alphaModFix amt="5000"/>
              <a:extLst>
                <a:ext uri="{28A0092B-C50C-407E-A947-70E740481C1C}">
                  <a14:useLocalDpi xmlns:a14="http://schemas.microsoft.com/office/drawing/2010/main" val="0"/>
                </a:ext>
              </a:extLst>
            </a:blip>
            <a:srcRect l="61603"/>
            <a:stretch/>
          </p:blipFill>
          <p:spPr>
            <a:xfrm>
              <a:off x="-1" y="-127673"/>
              <a:ext cx="2756137" cy="7113347"/>
            </a:xfrm>
            <a:prstGeom prst="rect">
              <a:avLst/>
            </a:prstGeom>
          </p:spPr>
        </p:pic>
        <p:pic>
          <p:nvPicPr>
            <p:cNvPr id="17" name="Content Placeholder 6" descr="A picture containing text&#10;&#10;Description automatically generated">
              <a:extLst>
                <a:ext uri="{FF2B5EF4-FFF2-40B4-BE49-F238E27FC236}">
                  <a16:creationId xmlns:a16="http://schemas.microsoft.com/office/drawing/2014/main" id="{58DA04AD-F3C0-46C9-8E99-C339411361E8}"/>
                </a:ext>
              </a:extLst>
            </p:cNvPr>
            <p:cNvPicPr>
              <a:picLocks noChangeAspect="1"/>
            </p:cNvPicPr>
            <p:nvPr/>
          </p:nvPicPr>
          <p:blipFill rotWithShape="1">
            <a:blip r:embed="rId2">
              <a:duotone>
                <a:schemeClr val="accent2">
                  <a:shade val="45000"/>
                  <a:satMod val="135000"/>
                </a:schemeClr>
                <a:prstClr val="white"/>
              </a:duotone>
              <a:alphaModFix amt="5000"/>
              <a:extLst>
                <a:ext uri="{28A0092B-C50C-407E-A947-70E740481C1C}">
                  <a14:useLocalDpi xmlns:a14="http://schemas.microsoft.com/office/drawing/2010/main" val="0"/>
                </a:ext>
              </a:extLst>
            </a:blip>
            <a:srcRect r="61603"/>
            <a:stretch/>
          </p:blipFill>
          <p:spPr>
            <a:xfrm>
              <a:off x="9435863" y="-127673"/>
              <a:ext cx="2756137" cy="7113347"/>
            </a:xfrm>
            <a:prstGeom prst="rect">
              <a:avLst/>
            </a:prstGeom>
          </p:spPr>
        </p:pic>
      </p:grpSp>
      <p:pic>
        <p:nvPicPr>
          <p:cNvPr id="7" name="Content Placeholder 6" descr="A picture containing text&#10;&#10;Description automatically generated">
            <a:extLst>
              <a:ext uri="{FF2B5EF4-FFF2-40B4-BE49-F238E27FC236}">
                <a16:creationId xmlns:a16="http://schemas.microsoft.com/office/drawing/2014/main" id="{6238301A-CEFE-4194-9CFE-6B6933132711}"/>
              </a:ext>
            </a:extLst>
          </p:cNvPr>
          <p:cNvPicPr>
            <a:picLocks noGrp="1" noChangeAspect="1"/>
          </p:cNvPicPr>
          <p:nvPr>
            <p:ph idx="1"/>
          </p:nvPr>
        </p:nvPicPr>
        <p:blipFill>
          <a:blip r:embed="rId2">
            <a:duotone>
              <a:schemeClr val="accent3">
                <a:shade val="45000"/>
                <a:satMod val="135000"/>
              </a:schemeClr>
              <a:prstClr val="white"/>
            </a:duotone>
            <a:alphaModFix amt="5000"/>
            <a:extLst>
              <a:ext uri="{28A0092B-C50C-407E-A947-70E740481C1C}">
                <a14:useLocalDpi xmlns:a14="http://schemas.microsoft.com/office/drawing/2010/main" val="0"/>
              </a:ext>
            </a:extLst>
          </a:blip>
          <a:stretch>
            <a:fillRect/>
          </a:stretch>
        </p:blipFill>
        <p:spPr>
          <a:xfrm>
            <a:off x="2506980" y="-178473"/>
            <a:ext cx="7178040" cy="7113347"/>
          </a:xfrm>
        </p:spPr>
      </p:pic>
      <p:sp>
        <p:nvSpPr>
          <p:cNvPr id="2" name="Title 1">
            <a:extLst>
              <a:ext uri="{FF2B5EF4-FFF2-40B4-BE49-F238E27FC236}">
                <a16:creationId xmlns:a16="http://schemas.microsoft.com/office/drawing/2014/main" id="{81A0B005-10FC-48AE-A2BD-FDD29D010AF8}"/>
              </a:ext>
            </a:extLst>
          </p:cNvPr>
          <p:cNvSpPr>
            <a:spLocks noGrp="1"/>
          </p:cNvSpPr>
          <p:nvPr>
            <p:ph type="title"/>
          </p:nvPr>
        </p:nvSpPr>
        <p:spPr>
          <a:xfrm>
            <a:off x="320532" y="235337"/>
            <a:ext cx="10058400" cy="1146336"/>
          </a:xfrm>
        </p:spPr>
        <p:txBody>
          <a:bodyPr>
            <a:normAutofit/>
          </a:bodyPr>
          <a:lstStyle/>
          <a:p>
            <a:r>
              <a:rPr lang="en-US" sz="3600" dirty="0">
                <a:solidFill>
                  <a:schemeClr val="tx2"/>
                </a:solidFill>
                <a:latin typeface="Aharoni" panose="02010803020104030203" pitchFamily="2" charset="-79"/>
                <a:cs typeface="Aharoni" panose="02010803020104030203" pitchFamily="2" charset="-79"/>
              </a:rPr>
              <a:t>How to buy with Tenants to Homeowners</a:t>
            </a:r>
          </a:p>
        </p:txBody>
      </p:sp>
      <p:sp>
        <p:nvSpPr>
          <p:cNvPr id="11" name="TextBox 10">
            <a:extLst>
              <a:ext uri="{FF2B5EF4-FFF2-40B4-BE49-F238E27FC236}">
                <a16:creationId xmlns:a16="http://schemas.microsoft.com/office/drawing/2014/main" id="{0AE585F4-6C57-4E8A-848E-AFECB5F63F26}"/>
              </a:ext>
            </a:extLst>
          </p:cNvPr>
          <p:cNvSpPr txBox="1"/>
          <p:nvPr/>
        </p:nvSpPr>
        <p:spPr>
          <a:xfrm>
            <a:off x="536842" y="1559283"/>
            <a:ext cx="10058400" cy="4354590"/>
          </a:xfrm>
          <a:prstGeom prst="rect">
            <a:avLst/>
          </a:prstGeom>
          <a:noFill/>
        </p:spPr>
        <p:txBody>
          <a:bodyPr wrap="square" rtlCol="0">
            <a:spAutoFit/>
          </a:bodyPr>
          <a:lstStyle/>
          <a:p>
            <a:pPr marL="514350" marR="0" indent="-514350">
              <a:lnSpc>
                <a:spcPct val="107000"/>
              </a:lnSpc>
              <a:spcBef>
                <a:spcPts val="0"/>
              </a:spcBef>
              <a:spcAft>
                <a:spcPts val="0"/>
              </a:spcAft>
              <a:buFont typeface="+mj-lt"/>
              <a:buAutoNum type="arabicPeriod"/>
            </a:pPr>
            <a:r>
              <a:rPr lang="en-US" sz="2600" dirty="0">
                <a:effectLst/>
                <a:ea typeface="Times New Roman" panose="02020603050405020304" pitchFamily="18" charset="0"/>
                <a:cs typeface="Calibri" panose="020F0502020204030204" pitchFamily="34" charset="0"/>
              </a:rPr>
              <a:t> Attend a </a:t>
            </a:r>
            <a:r>
              <a:rPr lang="en-US" sz="2600" dirty="0">
                <a:ea typeface="Times New Roman" panose="02020603050405020304" pitchFamily="18" charset="0"/>
                <a:cs typeface="Calibri" panose="020F0502020204030204" pitchFamily="34" charset="0"/>
              </a:rPr>
              <a:t>homebuyer workshop</a:t>
            </a:r>
            <a:r>
              <a:rPr lang="en-US" sz="2600" b="1" dirty="0">
                <a:ea typeface="Times New Roman" panose="02020603050405020304" pitchFamily="18" charset="0"/>
                <a:cs typeface="Calibri" panose="020F0502020204030204" pitchFamily="34" charset="0"/>
              </a:rPr>
              <a:t> </a:t>
            </a:r>
            <a:r>
              <a:rPr lang="en-US" sz="2600" b="1" dirty="0">
                <a:solidFill>
                  <a:schemeClr val="bg2">
                    <a:lumMod val="75000"/>
                  </a:schemeClr>
                </a:solidFill>
                <a:ea typeface="Times New Roman" panose="02020603050405020304" pitchFamily="18" charset="0"/>
                <a:cs typeface="Calibri" panose="020F0502020204030204" pitchFamily="34" charset="0"/>
                <a:sym typeface="Wingdings 2" panose="05020102010507070707" pitchFamily="18" charset="2"/>
              </a:rPr>
              <a:t></a:t>
            </a:r>
            <a:endParaRPr lang="en-US" sz="2600" b="1" dirty="0">
              <a:solidFill>
                <a:schemeClr val="bg2">
                  <a:lumMod val="75000"/>
                </a:schemeClr>
              </a:solidFill>
              <a:ea typeface="Times New Roman" panose="02020603050405020304" pitchFamily="18" charset="0"/>
              <a:cs typeface="Calibri" panose="020F0502020204030204" pitchFamily="34" charset="0"/>
            </a:endParaRPr>
          </a:p>
          <a:p>
            <a:pPr marL="514350" marR="0" indent="-514350">
              <a:lnSpc>
                <a:spcPct val="107000"/>
              </a:lnSpc>
              <a:spcBef>
                <a:spcPts val="0"/>
              </a:spcBef>
              <a:spcAft>
                <a:spcPts val="0"/>
              </a:spcAft>
              <a:buFont typeface="+mj-lt"/>
              <a:buAutoNum type="arabicPeriod"/>
            </a:pPr>
            <a:r>
              <a:rPr lang="en-US" sz="2600" dirty="0">
                <a:effectLst/>
                <a:ea typeface="Times New Roman" panose="02020603050405020304" pitchFamily="18" charset="0"/>
                <a:cs typeface="Calibri" panose="020F0502020204030204" pitchFamily="34" charset="0"/>
              </a:rPr>
              <a:t> Come in for a pre-qualifying session with TTH </a:t>
            </a:r>
          </a:p>
          <a:p>
            <a:pPr marL="514350" marR="0" indent="-514350">
              <a:lnSpc>
                <a:spcPct val="107000"/>
              </a:lnSpc>
              <a:spcBef>
                <a:spcPts val="0"/>
              </a:spcBef>
              <a:spcAft>
                <a:spcPts val="0"/>
              </a:spcAft>
              <a:buFont typeface="+mj-lt"/>
              <a:buAutoNum type="arabicPeriod"/>
            </a:pPr>
            <a:r>
              <a:rPr lang="en-US" sz="2600" dirty="0">
                <a:ea typeface="Times New Roman" panose="02020603050405020304" pitchFamily="18" charset="0"/>
                <a:cs typeface="Calibri" panose="020F0502020204030204" pitchFamily="34" charset="0"/>
              </a:rPr>
              <a:t> </a:t>
            </a:r>
            <a:r>
              <a:rPr lang="en-US" sz="2600" dirty="0">
                <a:effectLst/>
                <a:ea typeface="Times New Roman" panose="02020603050405020304" pitchFamily="18" charset="0"/>
                <a:cs typeface="Calibri" panose="020F0502020204030204" pitchFamily="34" charset="0"/>
              </a:rPr>
              <a:t>Budget counseling at Housing and Credit Counseling Inc. (HCCI)</a:t>
            </a:r>
            <a:endParaRPr lang="en-US" sz="2600" dirty="0">
              <a:effectLst/>
              <a:ea typeface="Calibri" panose="020F0502020204030204" pitchFamily="34" charset="0"/>
              <a:cs typeface="Times New Roman" panose="02020603050405020304" pitchFamily="18" charset="0"/>
            </a:endParaRPr>
          </a:p>
          <a:p>
            <a:pPr marL="514350" marR="0" indent="-514350">
              <a:lnSpc>
                <a:spcPct val="107000"/>
              </a:lnSpc>
              <a:spcBef>
                <a:spcPts val="0"/>
              </a:spcBef>
              <a:spcAft>
                <a:spcPts val="0"/>
              </a:spcAft>
              <a:buFont typeface="+mj-lt"/>
              <a:buAutoNum type="arabicPeriod"/>
            </a:pPr>
            <a:r>
              <a:rPr lang="en-US" sz="2600" dirty="0">
                <a:effectLst/>
                <a:ea typeface="Times New Roman" panose="02020603050405020304" pitchFamily="18" charset="0"/>
                <a:cs typeface="Calibri" panose="020F0502020204030204" pitchFamily="34" charset="0"/>
              </a:rPr>
              <a:t> Apply through a Housing Trust lender</a:t>
            </a:r>
            <a:endParaRPr lang="en-US" sz="2600" dirty="0">
              <a:effectLst/>
              <a:ea typeface="Calibri" panose="020F0502020204030204" pitchFamily="34" charset="0"/>
              <a:cs typeface="Times New Roman" panose="02020603050405020304" pitchFamily="18" charset="0"/>
            </a:endParaRPr>
          </a:p>
          <a:p>
            <a:pPr marL="514350" marR="0" indent="-514350">
              <a:lnSpc>
                <a:spcPct val="107000"/>
              </a:lnSpc>
              <a:spcBef>
                <a:spcPts val="0"/>
              </a:spcBef>
              <a:spcAft>
                <a:spcPts val="0"/>
              </a:spcAft>
              <a:buFont typeface="+mj-lt"/>
              <a:buAutoNum type="arabicPeriod"/>
            </a:pPr>
            <a:r>
              <a:rPr lang="en-US" sz="2600" dirty="0">
                <a:effectLst/>
                <a:ea typeface="Times New Roman" panose="02020603050405020304" pitchFamily="18" charset="0"/>
                <a:cs typeface="Calibri" panose="020F0502020204030204" pitchFamily="34" charset="0"/>
              </a:rPr>
              <a:t> Get pre-approval from lender </a:t>
            </a:r>
          </a:p>
          <a:p>
            <a:pPr marL="514350" marR="0" indent="-514350">
              <a:lnSpc>
                <a:spcPct val="107000"/>
              </a:lnSpc>
              <a:spcBef>
                <a:spcPts val="0"/>
              </a:spcBef>
              <a:spcAft>
                <a:spcPts val="0"/>
              </a:spcAft>
              <a:buFont typeface="+mj-lt"/>
              <a:buAutoNum type="arabicPeriod"/>
            </a:pPr>
            <a:r>
              <a:rPr lang="en-US" sz="2600" dirty="0">
                <a:ea typeface="Times New Roman" panose="02020603050405020304" pitchFamily="18" charset="0"/>
                <a:cs typeface="Calibri" panose="020F0502020204030204" pitchFamily="34" charset="0"/>
              </a:rPr>
              <a:t> Look for a home available through the program that fits your needs</a:t>
            </a:r>
          </a:p>
          <a:p>
            <a:pPr marL="514350" marR="0" indent="-514350">
              <a:lnSpc>
                <a:spcPct val="107000"/>
              </a:lnSpc>
              <a:spcBef>
                <a:spcPts val="0"/>
              </a:spcBef>
              <a:spcAft>
                <a:spcPts val="0"/>
              </a:spcAft>
              <a:buFont typeface="+mj-lt"/>
              <a:buAutoNum type="arabicPeriod"/>
            </a:pPr>
            <a:r>
              <a:rPr lang="en-US" sz="2600" dirty="0">
                <a:effectLst/>
                <a:ea typeface="Times New Roman" panose="02020603050405020304" pitchFamily="18" charset="0"/>
                <a:cs typeface="Calibri" panose="020F0502020204030204" pitchFamily="34" charset="0"/>
              </a:rPr>
              <a:t> Get a contract to purchase your new home, go through the purchasing process with support from TTH.</a:t>
            </a:r>
            <a:endParaRPr lang="en-US" sz="2600" dirty="0">
              <a:ea typeface="Times New Roman" panose="02020603050405020304" pitchFamily="18" charset="0"/>
              <a:cs typeface="Times New Roman" panose="02020603050405020304" pitchFamily="18" charset="0"/>
            </a:endParaRPr>
          </a:p>
          <a:p>
            <a:pPr marL="514350" marR="0" indent="-514350">
              <a:lnSpc>
                <a:spcPct val="107000"/>
              </a:lnSpc>
              <a:spcBef>
                <a:spcPts val="0"/>
              </a:spcBef>
              <a:spcAft>
                <a:spcPts val="0"/>
              </a:spcAft>
              <a:buFont typeface="+mj-lt"/>
              <a:buAutoNum type="arabicPeriod"/>
            </a:pPr>
            <a:r>
              <a:rPr lang="en-US" sz="2600" dirty="0">
                <a:effectLst/>
                <a:ea typeface="Times New Roman" panose="02020603050405020304" pitchFamily="18" charset="0"/>
              </a:rPr>
              <a:t>Continued support from Tenants to Homeowners throughout the homeownership journey</a:t>
            </a:r>
          </a:p>
        </p:txBody>
      </p:sp>
      <p:sp>
        <p:nvSpPr>
          <p:cNvPr id="12" name="TextBox 11">
            <a:extLst>
              <a:ext uri="{FF2B5EF4-FFF2-40B4-BE49-F238E27FC236}">
                <a16:creationId xmlns:a16="http://schemas.microsoft.com/office/drawing/2014/main" id="{C818060E-7C6C-4772-9488-21FE6E0FE32D}"/>
              </a:ext>
            </a:extLst>
          </p:cNvPr>
          <p:cNvSpPr txBox="1"/>
          <p:nvPr/>
        </p:nvSpPr>
        <p:spPr>
          <a:xfrm>
            <a:off x="655320" y="5959598"/>
            <a:ext cx="10881360" cy="929550"/>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srgbClr val="373738"/>
                </a:solidFill>
                <a:effectLst/>
                <a:uLnTx/>
                <a:uFillTx/>
                <a:latin typeface="Calibri"/>
                <a:ea typeface="+mn-ea"/>
                <a:cs typeface="+mn-cs"/>
              </a:rPr>
              <a:t>Call us at 785-842-5494 or email Ashley </a:t>
            </a:r>
            <a:r>
              <a:rPr lang="en-US" altLang="en-US" sz="2600" b="1" dirty="0">
                <a:solidFill>
                  <a:srgbClr val="373738"/>
                </a:solidFill>
                <a:latin typeface="Calibri"/>
              </a:rPr>
              <a:t>@</a:t>
            </a:r>
            <a:r>
              <a:rPr kumimoji="0" lang="en-US" altLang="en-US" sz="2600" b="1" i="0" u="none" strike="noStrike" kern="1200" cap="none" spc="0" normalizeH="0" baseline="0" noProof="0" dirty="0">
                <a:ln>
                  <a:noFill/>
                </a:ln>
                <a:solidFill>
                  <a:srgbClr val="373738"/>
                </a:solidFill>
                <a:effectLst/>
                <a:uLnTx/>
                <a:uFillTx/>
                <a:latin typeface="Calibri"/>
                <a:ea typeface="+mn-ea"/>
                <a:cs typeface="+mn-cs"/>
              </a:rPr>
              <a:t> ataylor</a:t>
            </a:r>
            <a:r>
              <a:rPr kumimoji="0" lang="en-US" altLang="en-US" sz="2600" b="1" i="0" u="none" strike="noStrike" kern="1200" cap="none" spc="0" normalizeH="0" baseline="0" noProof="0" dirty="0">
                <a:ln>
                  <a:noFill/>
                </a:ln>
                <a:solidFill>
                  <a:srgbClr val="373738"/>
                </a:solidFill>
                <a:effectLst/>
                <a:uLnTx/>
                <a:uFillTx/>
                <a:latin typeface="Calibri"/>
                <a:ea typeface="+mn-ea"/>
                <a:cs typeface="+mn-cs"/>
                <a:hlinkClick r:id="rId3"/>
              </a:rPr>
              <a:t>tth@gmail.com</a:t>
            </a:r>
            <a:r>
              <a:rPr kumimoji="0" lang="en-US" altLang="en-US" sz="2600" b="1" i="0" u="none" strike="noStrike" kern="1200" cap="none" spc="0" normalizeH="0" baseline="0" noProof="0" dirty="0">
                <a:ln>
                  <a:noFill/>
                </a:ln>
                <a:solidFill>
                  <a:srgbClr val="373738"/>
                </a:solidFill>
                <a:effectLst/>
                <a:uLnTx/>
                <a:uFillTx/>
                <a:latin typeface="Calibri"/>
                <a:ea typeface="+mn-ea"/>
                <a:cs typeface="+mn-cs"/>
              </a:rPr>
              <a:t> to get started!</a:t>
            </a:r>
          </a:p>
        </p:txBody>
      </p:sp>
      <p:sp>
        <p:nvSpPr>
          <p:cNvPr id="13" name="Rectangle 12">
            <a:extLst>
              <a:ext uri="{FF2B5EF4-FFF2-40B4-BE49-F238E27FC236}">
                <a16:creationId xmlns:a16="http://schemas.microsoft.com/office/drawing/2014/main" id="{197671D7-6C77-4D53-AA6F-FF70310AC6C0}"/>
              </a:ext>
            </a:extLst>
          </p:cNvPr>
          <p:cNvSpPr/>
          <p:nvPr/>
        </p:nvSpPr>
        <p:spPr>
          <a:xfrm>
            <a:off x="11963399" y="0"/>
            <a:ext cx="240031" cy="6858000"/>
          </a:xfrm>
          <a:prstGeom prst="rect">
            <a:avLst/>
          </a:prstGeom>
          <a:solidFill>
            <a:srgbClr val="8A9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092099"/>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E9FE18-1BD4-418D-B4BC-5DCEECF4C2B8}"/>
              </a:ext>
            </a:extLst>
          </p:cNvPr>
          <p:cNvSpPr/>
          <p:nvPr/>
        </p:nvSpPr>
        <p:spPr bwMode="auto">
          <a:xfrm flipV="1">
            <a:off x="0" y="6412711"/>
            <a:ext cx="12192000" cy="519025"/>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accent6"/>
              </a:solidFill>
              <a:effectLst/>
              <a:latin typeface="Times" pitchFamily="18" charset="0"/>
            </a:endParaRPr>
          </a:p>
        </p:txBody>
      </p:sp>
      <p:sp>
        <p:nvSpPr>
          <p:cNvPr id="5130" name="Line 10"/>
          <p:cNvSpPr>
            <a:spLocks noChangeShapeType="1"/>
          </p:cNvSpPr>
          <p:nvPr/>
        </p:nvSpPr>
        <p:spPr bwMode="auto">
          <a:xfrm>
            <a:off x="1524000" y="6324600"/>
            <a:ext cx="9144000" cy="0"/>
          </a:xfrm>
          <a:prstGeom prst="line">
            <a:avLst/>
          </a:prstGeom>
          <a:noFill/>
          <a:ln w="15875">
            <a:solidFill>
              <a:srgbClr val="314D89"/>
            </a:solidFill>
            <a:round/>
            <a:headEnd/>
            <a:tailEnd/>
          </a:ln>
          <a:effectLst/>
        </p:spPr>
        <p:txBody>
          <a:bodyPr wrap="none" anchor="ctr"/>
          <a:lstStyle/>
          <a:p>
            <a:pPr defTabSz="914400" eaLnBrk="0" fontAlgn="base" hangingPunct="0">
              <a:spcBef>
                <a:spcPct val="0"/>
              </a:spcBef>
              <a:spcAft>
                <a:spcPct val="0"/>
              </a:spcAft>
            </a:pPr>
            <a:endParaRPr lang="en-US" sz="2400">
              <a:solidFill>
                <a:srgbClr val="000000"/>
              </a:solidFill>
              <a:latin typeface="Times" pitchFamily="18" charset="0"/>
            </a:endParaRPr>
          </a:p>
        </p:txBody>
      </p:sp>
      <p:sp>
        <p:nvSpPr>
          <p:cNvPr id="5138" name="Rectangle 18"/>
          <p:cNvSpPr>
            <a:spLocks noChangeArrowheads="1"/>
          </p:cNvSpPr>
          <p:nvPr/>
        </p:nvSpPr>
        <p:spPr bwMode="auto">
          <a:xfrm>
            <a:off x="1888270" y="2249452"/>
            <a:ext cx="4357688" cy="3440113"/>
          </a:xfrm>
          <a:prstGeom prst="rect">
            <a:avLst/>
          </a:prstGeom>
          <a:noFill/>
          <a:ln w="9525">
            <a:noFill/>
            <a:miter lim="800000"/>
            <a:headEnd/>
            <a:tailEnd/>
          </a:ln>
          <a:effectLst/>
        </p:spPr>
        <p:txBody>
          <a:bodyPr anchor="ctr"/>
          <a:lstStyle/>
          <a:p>
            <a:pPr defTabSz="914400" fontAlgn="base">
              <a:spcBef>
                <a:spcPct val="0"/>
              </a:spcBef>
              <a:spcAft>
                <a:spcPct val="300000"/>
              </a:spcAft>
            </a:pPr>
            <a:endParaRPr lang="en-US" sz="3600" b="1" dirty="0">
              <a:solidFill>
                <a:srgbClr val="314D89"/>
              </a:solidFill>
              <a:latin typeface="Arial MT Bold" charset="0"/>
            </a:endParaRPr>
          </a:p>
        </p:txBody>
      </p:sp>
      <p:pic>
        <p:nvPicPr>
          <p:cNvPr id="5157" name="Picture 3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23256" y="214601"/>
            <a:ext cx="8345488" cy="1407539"/>
          </a:xfrm>
          <a:prstGeom prst="rect">
            <a:avLst/>
          </a:prstGeom>
          <a:noFill/>
        </p:spPr>
      </p:pic>
      <p:pic>
        <p:nvPicPr>
          <p:cNvPr id="3" name="Picture 2"/>
          <p:cNvPicPr>
            <a:picLocks noChangeAspect="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08108" y="5530136"/>
            <a:ext cx="660011" cy="632700"/>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r="4894"/>
          <a:stretch/>
        </p:blipFill>
        <p:spPr>
          <a:xfrm>
            <a:off x="102121" y="1774538"/>
            <a:ext cx="5993879" cy="4178987"/>
          </a:xfrm>
          <a:prstGeom prst="rect">
            <a:avLst/>
          </a:prstGeom>
          <a:ln w="47625" cap="rnd">
            <a:noFill/>
            <a:extLst>
              <a:ext uri="{C807C97D-BFC1-408E-A445-0C87EB9F89A2}">
                <ask:lineSketchStyleProps xmlns:ask="http://schemas.microsoft.com/office/drawing/2018/sketchyshapes" sd="1219033472">
                  <a:custGeom>
                    <a:avLst/>
                    <a:gdLst>
                      <a:gd name="connsiteX0" fmla="*/ 0 w 5819583"/>
                      <a:gd name="connsiteY0" fmla="*/ 0 h 3858884"/>
                      <a:gd name="connsiteX1" fmla="*/ 5819583 w 5819583"/>
                      <a:gd name="connsiteY1" fmla="*/ 0 h 3858884"/>
                      <a:gd name="connsiteX2" fmla="*/ 5819583 w 5819583"/>
                      <a:gd name="connsiteY2" fmla="*/ 3858884 h 3858884"/>
                      <a:gd name="connsiteX3" fmla="*/ 0 w 5819583"/>
                      <a:gd name="connsiteY3" fmla="*/ 3858884 h 3858884"/>
                      <a:gd name="connsiteX4" fmla="*/ 0 w 5819583"/>
                      <a:gd name="connsiteY4" fmla="*/ 0 h 3858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9583" h="3858884" fill="none" extrusionOk="0">
                        <a:moveTo>
                          <a:pt x="0" y="0"/>
                        </a:moveTo>
                        <a:cubicBezTo>
                          <a:pt x="1723632" y="-49533"/>
                          <a:pt x="3569647" y="-14809"/>
                          <a:pt x="5819583" y="0"/>
                        </a:cubicBezTo>
                        <a:cubicBezTo>
                          <a:pt x="5907222" y="1371863"/>
                          <a:pt x="5746904" y="2915227"/>
                          <a:pt x="5819583" y="3858884"/>
                        </a:cubicBezTo>
                        <a:cubicBezTo>
                          <a:pt x="3836277" y="3810653"/>
                          <a:pt x="1758339" y="3943339"/>
                          <a:pt x="0" y="3858884"/>
                        </a:cubicBezTo>
                        <a:cubicBezTo>
                          <a:pt x="-38581" y="2869384"/>
                          <a:pt x="63341" y="450258"/>
                          <a:pt x="0" y="0"/>
                        </a:cubicBezTo>
                        <a:close/>
                      </a:path>
                      <a:path w="5819583" h="3858884" stroke="0" extrusionOk="0">
                        <a:moveTo>
                          <a:pt x="0" y="0"/>
                        </a:moveTo>
                        <a:cubicBezTo>
                          <a:pt x="1893101" y="118645"/>
                          <a:pt x="3604261" y="116012"/>
                          <a:pt x="5819583" y="0"/>
                        </a:cubicBezTo>
                        <a:cubicBezTo>
                          <a:pt x="5686701" y="1540601"/>
                          <a:pt x="5904534" y="3004299"/>
                          <a:pt x="5819583" y="3858884"/>
                        </a:cubicBezTo>
                        <a:cubicBezTo>
                          <a:pt x="4606164" y="3993484"/>
                          <a:pt x="1931634" y="3701688"/>
                          <a:pt x="0" y="3858884"/>
                        </a:cubicBezTo>
                        <a:cubicBezTo>
                          <a:pt x="-20187" y="3295773"/>
                          <a:pt x="-152480" y="1418695"/>
                          <a:pt x="0" y="0"/>
                        </a:cubicBezTo>
                        <a:close/>
                      </a:path>
                    </a:pathLst>
                  </a:custGeom>
                  <ask:type>
                    <ask:lineSketchNone/>
                  </ask:type>
                </ask:lineSketchStyleProps>
              </a:ext>
            </a:extLst>
          </a:ln>
          <a:effectLst>
            <a:softEdge rad="127000"/>
          </a:effectLst>
        </p:spPr>
      </p:pic>
      <p:sp>
        <p:nvSpPr>
          <p:cNvPr id="6" name="Rectangle 5"/>
          <p:cNvSpPr/>
          <p:nvPr/>
        </p:nvSpPr>
        <p:spPr>
          <a:xfrm>
            <a:off x="6245958" y="1861568"/>
            <a:ext cx="5366922" cy="2308324"/>
          </a:xfrm>
          <a:prstGeom prst="rect">
            <a:avLst/>
          </a:prstGeom>
        </p:spPr>
        <p:txBody>
          <a:bodyPr wrap="square">
            <a:spAutoFit/>
          </a:bodyPr>
          <a:lstStyle/>
          <a:p>
            <a:pPr defTabSz="914400" eaLnBrk="0" fontAlgn="base" hangingPunct="0">
              <a:spcBef>
                <a:spcPct val="0"/>
              </a:spcBef>
              <a:spcAft>
                <a:spcPct val="0"/>
              </a:spcAft>
            </a:pPr>
            <a:r>
              <a:rPr lang="en-US" sz="2400" dirty="0">
                <a:solidFill>
                  <a:schemeClr val="tx2"/>
                </a:solidFill>
              </a:rPr>
              <a:t>Habitat for Humanity is a nonprofit organization that helps families build and improve places to call home. </a:t>
            </a:r>
          </a:p>
          <a:p>
            <a:pPr defTabSz="914400" eaLnBrk="0" fontAlgn="base" hangingPunct="0">
              <a:spcBef>
                <a:spcPct val="0"/>
              </a:spcBef>
              <a:spcAft>
                <a:spcPct val="0"/>
              </a:spcAft>
            </a:pPr>
            <a:endParaRPr lang="en-US" sz="2400" dirty="0">
              <a:solidFill>
                <a:schemeClr val="tx2"/>
              </a:solidFill>
            </a:endParaRPr>
          </a:p>
          <a:p>
            <a:pPr defTabSz="914400" eaLnBrk="0" fontAlgn="base" hangingPunct="0">
              <a:spcBef>
                <a:spcPct val="0"/>
              </a:spcBef>
              <a:spcAft>
                <a:spcPct val="0"/>
              </a:spcAft>
            </a:pPr>
            <a:r>
              <a:rPr lang="en-US" sz="2400" dirty="0">
                <a:solidFill>
                  <a:schemeClr val="tx2"/>
                </a:solidFill>
              </a:rPr>
              <a:t>We’ve been building community in Douglas County since 1989.</a:t>
            </a:r>
          </a:p>
        </p:txBody>
      </p:sp>
      <p:sp>
        <p:nvSpPr>
          <p:cNvPr id="11" name="TextBox 10"/>
          <p:cNvSpPr txBox="1"/>
          <p:nvPr/>
        </p:nvSpPr>
        <p:spPr>
          <a:xfrm>
            <a:off x="6245958" y="4562111"/>
            <a:ext cx="5719098" cy="830997"/>
          </a:xfrm>
          <a:prstGeom prst="rect">
            <a:avLst/>
          </a:prstGeom>
          <a:noFill/>
        </p:spPr>
        <p:txBody>
          <a:bodyPr wrap="square" rtlCol="0">
            <a:spAutoFit/>
          </a:bodyPr>
          <a:lstStyle/>
          <a:p>
            <a:pPr algn="ctr" defTabSz="914400" eaLnBrk="0" fontAlgn="base" hangingPunct="0">
              <a:spcBef>
                <a:spcPct val="0"/>
              </a:spcBef>
              <a:spcAft>
                <a:spcPct val="0"/>
              </a:spcAft>
            </a:pPr>
            <a:r>
              <a:rPr lang="en-US" sz="2400" b="1" dirty="0">
                <a:solidFill>
                  <a:srgbClr val="005595"/>
                </a:solidFill>
                <a:latin typeface="Univers" panose="020B0503020202020204" pitchFamily="34" charset="0"/>
              </a:rPr>
              <a:t>We build strength, stability and </a:t>
            </a:r>
          </a:p>
          <a:p>
            <a:pPr algn="ctr" defTabSz="914400" eaLnBrk="0" fontAlgn="base" hangingPunct="0">
              <a:spcBef>
                <a:spcPct val="0"/>
              </a:spcBef>
              <a:spcAft>
                <a:spcPct val="0"/>
              </a:spcAft>
            </a:pPr>
            <a:r>
              <a:rPr lang="en-US" sz="2400" b="1" dirty="0">
                <a:solidFill>
                  <a:srgbClr val="005595"/>
                </a:solidFill>
                <a:latin typeface="Univers" panose="020B0503020202020204" pitchFamily="34" charset="0"/>
              </a:rPr>
              <a:t>self-reliance through shelter.</a:t>
            </a:r>
            <a:endParaRPr lang="en-US" sz="2400" dirty="0">
              <a:solidFill>
                <a:srgbClr val="005595"/>
              </a:solidFill>
              <a:latin typeface="Univers" panose="020B0503020202020204" pitchFamily="34" charset="0"/>
            </a:endParaRPr>
          </a:p>
        </p:txBody>
      </p:sp>
      <p:sp>
        <p:nvSpPr>
          <p:cNvPr id="17" name="Rectangle 16">
            <a:extLst>
              <a:ext uri="{FF2B5EF4-FFF2-40B4-BE49-F238E27FC236}">
                <a16:creationId xmlns:a16="http://schemas.microsoft.com/office/drawing/2014/main" id="{6D0DB4DA-B0A0-4373-A30E-B48A6C207DBC}"/>
              </a:ext>
            </a:extLst>
          </p:cNvPr>
          <p:cNvSpPr/>
          <p:nvPr/>
        </p:nvSpPr>
        <p:spPr bwMode="auto">
          <a:xfrm flipV="1">
            <a:off x="0" y="6299865"/>
            <a:ext cx="12192000" cy="12857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accent1"/>
              </a:solidFill>
              <a:effectLst/>
              <a:latin typeface="Times"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729582" y="338015"/>
            <a:ext cx="8732837" cy="1054100"/>
          </a:xfrm>
        </p:spPr>
        <p:txBody>
          <a:bodyPr/>
          <a:lstStyle/>
          <a:p>
            <a:pPr algn="ctr"/>
            <a:r>
              <a:rPr lang="en-US" sz="4800" dirty="0">
                <a:solidFill>
                  <a:schemeClr val="accent2"/>
                </a:solidFill>
                <a:latin typeface="Univers" panose="020B0503020202020204" pitchFamily="34" charset="0"/>
              </a:rPr>
              <a:t>Lawrence Habitat Programs</a:t>
            </a:r>
          </a:p>
        </p:txBody>
      </p:sp>
      <p:sp>
        <p:nvSpPr>
          <p:cNvPr id="21507" name="Rectangle 3"/>
          <p:cNvSpPr>
            <a:spLocks noGrp="1" noChangeArrowheads="1"/>
          </p:cNvSpPr>
          <p:nvPr>
            <p:ph idx="1"/>
          </p:nvPr>
        </p:nvSpPr>
        <p:spPr>
          <a:xfrm>
            <a:off x="925830" y="1658620"/>
            <a:ext cx="10340341" cy="4573954"/>
          </a:xfrm>
        </p:spPr>
        <p:txBody>
          <a:bodyPr/>
          <a:lstStyle/>
          <a:p>
            <a:pPr marL="514350" indent="-514350">
              <a:buFont typeface="+mj-lt"/>
              <a:buAutoNum type="arabicPeriod"/>
            </a:pPr>
            <a:r>
              <a:rPr lang="en-US" sz="3200" dirty="0">
                <a:solidFill>
                  <a:schemeClr val="tx1"/>
                </a:solidFill>
              </a:rPr>
              <a:t>Homeownership Program</a:t>
            </a:r>
          </a:p>
          <a:p>
            <a:pPr marL="857250" lvl="2" indent="0">
              <a:buNone/>
            </a:pPr>
            <a:r>
              <a:rPr lang="en-US" dirty="0">
                <a:solidFill>
                  <a:schemeClr val="accent2">
                    <a:lumMod val="75000"/>
                  </a:schemeClr>
                </a:solidFill>
              </a:rPr>
              <a:t>Families complete a selection process to build and own a home</a:t>
            </a:r>
          </a:p>
          <a:p>
            <a:pPr marL="457200" lvl="1" indent="0">
              <a:buNone/>
            </a:pPr>
            <a:endParaRPr lang="en-US" sz="1000" dirty="0">
              <a:solidFill>
                <a:schemeClr val="accent2">
                  <a:lumMod val="75000"/>
                </a:schemeClr>
              </a:solidFill>
            </a:endParaRPr>
          </a:p>
          <a:p>
            <a:pPr marL="514350" indent="-514350">
              <a:buFont typeface="+mj-lt"/>
              <a:buAutoNum type="arabicPeriod"/>
            </a:pPr>
            <a:r>
              <a:rPr lang="en-US" sz="3200" dirty="0">
                <a:solidFill>
                  <a:schemeClr val="tx1"/>
                </a:solidFill>
              </a:rPr>
              <a:t>Home Repair Program </a:t>
            </a:r>
          </a:p>
          <a:p>
            <a:pPr marL="800100" lvl="2" indent="0">
              <a:buNone/>
            </a:pPr>
            <a:r>
              <a:rPr lang="en-US" dirty="0">
                <a:solidFill>
                  <a:schemeClr val="accent2">
                    <a:lumMod val="75000"/>
                  </a:schemeClr>
                </a:solidFill>
              </a:rPr>
              <a:t>Critical repairs and Aging in Place</a:t>
            </a:r>
          </a:p>
          <a:p>
            <a:pPr marL="514350" indent="-514350">
              <a:buFont typeface="+mj-lt"/>
              <a:buAutoNum type="arabicPeriod"/>
            </a:pPr>
            <a:endParaRPr lang="en-US" sz="1000" dirty="0">
              <a:solidFill>
                <a:schemeClr val="accent2">
                  <a:lumMod val="75000"/>
                </a:schemeClr>
              </a:solidFill>
            </a:endParaRPr>
          </a:p>
          <a:p>
            <a:pPr marL="514350" indent="-514350">
              <a:buFont typeface="+mj-lt"/>
              <a:buAutoNum type="arabicPeriod"/>
            </a:pPr>
            <a:r>
              <a:rPr lang="en-US" sz="3200" dirty="0">
                <a:solidFill>
                  <a:schemeClr val="tx1"/>
                </a:solidFill>
              </a:rPr>
              <a:t>Pathways to Homeownership Program</a:t>
            </a:r>
          </a:p>
          <a:p>
            <a:pPr marL="857250" lvl="2" indent="0">
              <a:buNone/>
            </a:pPr>
            <a:r>
              <a:rPr lang="en-US" dirty="0">
                <a:solidFill>
                  <a:schemeClr val="accent2">
                    <a:lumMod val="75000"/>
                  </a:schemeClr>
                </a:solidFill>
              </a:rPr>
              <a:t>Prepares families to become homeowners and go through the application process</a:t>
            </a:r>
          </a:p>
          <a:p>
            <a:endParaRPr lang="en-US" sz="3200" dirty="0">
              <a:solidFill>
                <a:schemeClr val="tx1"/>
              </a:solidFill>
            </a:endParaRPr>
          </a:p>
        </p:txBody>
      </p:sp>
      <p:sp>
        <p:nvSpPr>
          <p:cNvPr id="6" name="Rectangle 5">
            <a:extLst>
              <a:ext uri="{FF2B5EF4-FFF2-40B4-BE49-F238E27FC236}">
                <a16:creationId xmlns:a16="http://schemas.microsoft.com/office/drawing/2014/main" id="{5FA4AE46-F19F-4413-A5DF-4A30C61ABF69}"/>
              </a:ext>
            </a:extLst>
          </p:cNvPr>
          <p:cNvSpPr/>
          <p:nvPr/>
        </p:nvSpPr>
        <p:spPr bwMode="auto">
          <a:xfrm flipV="1">
            <a:off x="0" y="6412711"/>
            <a:ext cx="12192000" cy="519025"/>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accent6"/>
              </a:solidFill>
              <a:effectLst/>
              <a:latin typeface="Times" pitchFamily="18" charset="0"/>
            </a:endParaRPr>
          </a:p>
        </p:txBody>
      </p:sp>
      <p:sp>
        <p:nvSpPr>
          <p:cNvPr id="7" name="Rectangle 6">
            <a:extLst>
              <a:ext uri="{FF2B5EF4-FFF2-40B4-BE49-F238E27FC236}">
                <a16:creationId xmlns:a16="http://schemas.microsoft.com/office/drawing/2014/main" id="{C85608C4-4545-4A0A-8B64-781F01C1F9ED}"/>
              </a:ext>
            </a:extLst>
          </p:cNvPr>
          <p:cNvSpPr/>
          <p:nvPr/>
        </p:nvSpPr>
        <p:spPr bwMode="auto">
          <a:xfrm flipV="1">
            <a:off x="0" y="6299865"/>
            <a:ext cx="12192000" cy="12857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accent5"/>
              </a:solidFill>
              <a:effectLst/>
              <a:latin typeface="Times"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68FFDD2-0031-4BB1-BBE0-655DB04E8B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ild and child sitting at a table writing on paper&#10;&#10;Description automatically generated with low confidence">
            <a:extLst>
              <a:ext uri="{FF2B5EF4-FFF2-40B4-BE49-F238E27FC236}">
                <a16:creationId xmlns:a16="http://schemas.microsoft.com/office/drawing/2014/main" id="{36CC73ED-D6E4-4421-A331-6DF689DA016A}"/>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27616" t="7386" r="38233" b="7386"/>
          <a:stretch/>
        </p:blipFill>
        <p:spPr>
          <a:xfrm>
            <a:off x="7611901" y="10"/>
            <a:ext cx="4580099" cy="6857990"/>
          </a:xfrm>
          <a:prstGeom prst="rect">
            <a:avLst/>
          </a:prstGeom>
        </p:spPr>
      </p:pic>
      <p:sp>
        <p:nvSpPr>
          <p:cNvPr id="12" name="Rectangle 11">
            <a:extLst>
              <a:ext uri="{FF2B5EF4-FFF2-40B4-BE49-F238E27FC236}">
                <a16:creationId xmlns:a16="http://schemas.microsoft.com/office/drawing/2014/main" id="{AB737C5D-A080-46FC-A853-72857762C0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00E89CA-7FC2-4F92-BCCD-D9CC1A2B894C}"/>
              </a:ext>
            </a:extLst>
          </p:cNvPr>
          <p:cNvSpPr>
            <a:spLocks noGrp="1"/>
          </p:cNvSpPr>
          <p:nvPr>
            <p:ph type="title"/>
          </p:nvPr>
        </p:nvSpPr>
        <p:spPr>
          <a:xfrm>
            <a:off x="737419" y="516835"/>
            <a:ext cx="6342171" cy="1666501"/>
          </a:xfrm>
        </p:spPr>
        <p:txBody>
          <a:bodyPr>
            <a:normAutofit/>
          </a:bodyPr>
          <a:lstStyle/>
          <a:p>
            <a:r>
              <a:rPr lang="en-US" dirty="0">
                <a:solidFill>
                  <a:srgbClr val="FFFFFF"/>
                </a:solidFill>
              </a:rPr>
              <a:t>Your Expense Plan</a:t>
            </a:r>
          </a:p>
        </p:txBody>
      </p:sp>
      <p:sp>
        <p:nvSpPr>
          <p:cNvPr id="3" name="Content Placeholder 2">
            <a:extLst>
              <a:ext uri="{FF2B5EF4-FFF2-40B4-BE49-F238E27FC236}">
                <a16:creationId xmlns:a16="http://schemas.microsoft.com/office/drawing/2014/main" id="{CC1052B4-62CF-4D49-8DEF-22041FADC0C0}"/>
              </a:ext>
            </a:extLst>
          </p:cNvPr>
          <p:cNvSpPr>
            <a:spLocks noGrp="1"/>
          </p:cNvSpPr>
          <p:nvPr>
            <p:ph idx="1"/>
          </p:nvPr>
        </p:nvSpPr>
        <p:spPr>
          <a:xfrm>
            <a:off x="737420" y="2402513"/>
            <a:ext cx="6342170" cy="3652667"/>
          </a:xfrm>
        </p:spPr>
        <p:txBody>
          <a:bodyPr>
            <a:normAutofit/>
          </a:bodyPr>
          <a:lstStyle/>
          <a:p>
            <a:pPr eaLnBrk="1" hangingPunct="1">
              <a:buFont typeface="Arial" panose="020B0604020202020204" pitchFamily="34" charset="0"/>
              <a:buChar char="•"/>
            </a:pPr>
            <a:r>
              <a:rPr lang="en-US" altLang="en-US" sz="2400" dirty="0">
                <a:solidFill>
                  <a:srgbClr val="FFFFFF"/>
                </a:solidFill>
              </a:rPr>
              <a:t>  Set realistic spending limits</a:t>
            </a:r>
          </a:p>
          <a:p>
            <a:pPr eaLnBrk="1" hangingPunct="1">
              <a:buFont typeface="Arial" panose="020B0604020202020204" pitchFamily="34" charset="0"/>
              <a:buChar char="•"/>
            </a:pPr>
            <a:r>
              <a:rPr lang="en-US" altLang="en-US" sz="2400" dirty="0">
                <a:solidFill>
                  <a:srgbClr val="FFFFFF"/>
                </a:solidFill>
              </a:rPr>
              <a:t>  Be willing to live within your plan, it may be necessary to make sacrifices and compromises</a:t>
            </a:r>
          </a:p>
          <a:p>
            <a:pPr eaLnBrk="1" hangingPunct="1">
              <a:buFont typeface="Arial" panose="020B0604020202020204" pitchFamily="34" charset="0"/>
              <a:buChar char="•"/>
            </a:pPr>
            <a:r>
              <a:rPr lang="en-US" altLang="en-US" sz="2400" dirty="0">
                <a:solidFill>
                  <a:srgbClr val="FFFFFF"/>
                </a:solidFill>
              </a:rPr>
              <a:t>  Know your priorities</a:t>
            </a:r>
          </a:p>
          <a:p>
            <a:pPr eaLnBrk="1" hangingPunct="1">
              <a:buFont typeface="Arial" panose="020B0604020202020204" pitchFamily="34" charset="0"/>
              <a:buChar char="•"/>
            </a:pPr>
            <a:r>
              <a:rPr lang="en-US" altLang="en-US" sz="2400" dirty="0">
                <a:solidFill>
                  <a:srgbClr val="FFFFFF"/>
                </a:solidFill>
              </a:rPr>
              <a:t>  Have consistent spending habits - large expenses can be spread out over time</a:t>
            </a:r>
          </a:p>
          <a:p>
            <a:pPr eaLnBrk="1" hangingPunct="1">
              <a:buFont typeface="Arial" panose="020B0604020202020204" pitchFamily="34" charset="0"/>
              <a:buChar char="•"/>
            </a:pPr>
            <a:r>
              <a:rPr lang="en-US" altLang="en-US" sz="2400" dirty="0">
                <a:solidFill>
                  <a:srgbClr val="FFFFFF"/>
                </a:solidFill>
              </a:rPr>
              <a:t>  Track where your money goes</a:t>
            </a:r>
          </a:p>
          <a:p>
            <a:pPr eaLnBrk="1" hangingPunct="1">
              <a:buFont typeface="Arial" panose="020B0604020202020204" pitchFamily="34" charset="0"/>
              <a:buChar char="•"/>
            </a:pPr>
            <a:r>
              <a:rPr lang="en-US" altLang="en-US" sz="2400" dirty="0">
                <a:solidFill>
                  <a:srgbClr val="FFFFFF"/>
                </a:solidFill>
              </a:rPr>
              <a:t>  Look for ways to trim, eliminate non-essentials</a:t>
            </a:r>
          </a:p>
          <a:p>
            <a:pPr>
              <a:buFont typeface="Arial" panose="020B0604020202020204" pitchFamily="34" charset="0"/>
              <a:buChar char="•"/>
            </a:pPr>
            <a:endParaRPr lang="en-US" sz="2400" dirty="0">
              <a:solidFill>
                <a:srgbClr val="FFFFFF"/>
              </a:solidFill>
            </a:endParaRPr>
          </a:p>
        </p:txBody>
      </p:sp>
      <p:sp>
        <p:nvSpPr>
          <p:cNvPr id="14" name="Rectangle 13">
            <a:extLst>
              <a:ext uri="{FF2B5EF4-FFF2-40B4-BE49-F238E27FC236}">
                <a16:creationId xmlns:a16="http://schemas.microsoft.com/office/drawing/2014/main" id="{93D9690C-472F-43F9-842A-94EFD7895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77190188"/>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716881" y="313788"/>
            <a:ext cx="8758237" cy="1066800"/>
          </a:xfrm>
        </p:spPr>
        <p:txBody>
          <a:bodyPr/>
          <a:lstStyle/>
          <a:p>
            <a:pPr algn="ctr"/>
            <a:r>
              <a:rPr lang="en-US" sz="4800" dirty="0">
                <a:solidFill>
                  <a:schemeClr val="accent6"/>
                </a:solidFill>
                <a:latin typeface="Univers" panose="020B0503020202020204" pitchFamily="34" charset="0"/>
              </a:rPr>
              <a:t>Homeownership Program</a:t>
            </a:r>
          </a:p>
        </p:txBody>
      </p:sp>
      <p:sp>
        <p:nvSpPr>
          <p:cNvPr id="23555" name="Rectangle 3"/>
          <p:cNvSpPr>
            <a:spLocks noGrp="1" noChangeArrowheads="1"/>
          </p:cNvSpPr>
          <p:nvPr>
            <p:ph idx="1"/>
          </p:nvPr>
        </p:nvSpPr>
        <p:spPr>
          <a:xfrm>
            <a:off x="1964531" y="1613877"/>
            <a:ext cx="8267700" cy="4660900"/>
          </a:xfrm>
        </p:spPr>
        <p:txBody>
          <a:bodyPr/>
          <a:lstStyle/>
          <a:p>
            <a:pPr>
              <a:lnSpc>
                <a:spcPct val="90000"/>
              </a:lnSpc>
              <a:buFont typeface="Times" pitchFamily="18" charset="0"/>
              <a:buNone/>
            </a:pPr>
            <a:r>
              <a:rPr lang="en-US" b="1" dirty="0">
                <a:solidFill>
                  <a:schemeClr val="tx1"/>
                </a:solidFill>
              </a:rPr>
              <a:t>Families who are selected to buy a home must:</a:t>
            </a:r>
          </a:p>
          <a:p>
            <a:pPr>
              <a:lnSpc>
                <a:spcPct val="90000"/>
              </a:lnSpc>
              <a:buClr>
                <a:schemeClr val="accent6"/>
              </a:buClr>
            </a:pPr>
            <a:r>
              <a:rPr lang="en-US" sz="2900" dirty="0">
                <a:solidFill>
                  <a:schemeClr val="tx2"/>
                </a:solidFill>
              </a:rPr>
              <a:t>Meet eligibility criteria. </a:t>
            </a:r>
          </a:p>
          <a:p>
            <a:pPr>
              <a:lnSpc>
                <a:spcPct val="90000"/>
              </a:lnSpc>
              <a:buClr>
                <a:schemeClr val="accent6"/>
              </a:buClr>
            </a:pPr>
            <a:r>
              <a:rPr lang="en-US" sz="2900" dirty="0">
                <a:solidFill>
                  <a:schemeClr val="tx2"/>
                </a:solidFill>
              </a:rPr>
              <a:t>Perform sweat-equity hours.</a:t>
            </a:r>
          </a:p>
          <a:p>
            <a:pPr>
              <a:lnSpc>
                <a:spcPct val="90000"/>
              </a:lnSpc>
              <a:buClr>
                <a:schemeClr val="accent6"/>
              </a:buClr>
            </a:pPr>
            <a:r>
              <a:rPr lang="en-US" sz="2900" dirty="0">
                <a:solidFill>
                  <a:schemeClr val="tx2"/>
                </a:solidFill>
              </a:rPr>
              <a:t>Attend workshops and classes.</a:t>
            </a:r>
          </a:p>
          <a:p>
            <a:pPr>
              <a:lnSpc>
                <a:spcPct val="90000"/>
              </a:lnSpc>
              <a:buClr>
                <a:schemeClr val="accent6"/>
              </a:buClr>
            </a:pPr>
            <a:r>
              <a:rPr lang="en-US" sz="2900" dirty="0">
                <a:solidFill>
                  <a:schemeClr val="tx2"/>
                </a:solidFill>
              </a:rPr>
              <a:t>Pay $1,200 in closing costs.</a:t>
            </a:r>
          </a:p>
          <a:p>
            <a:pPr>
              <a:lnSpc>
                <a:spcPct val="90000"/>
              </a:lnSpc>
              <a:buClr>
                <a:schemeClr val="accent6"/>
              </a:buClr>
            </a:pPr>
            <a:r>
              <a:rPr lang="en-US" sz="2900" dirty="0">
                <a:solidFill>
                  <a:schemeClr val="tx2"/>
                </a:solidFill>
              </a:rPr>
              <a:t>Purchase homeowners insurance.</a:t>
            </a:r>
          </a:p>
          <a:p>
            <a:pPr>
              <a:lnSpc>
                <a:spcPct val="90000"/>
              </a:lnSpc>
              <a:buClr>
                <a:schemeClr val="accent6"/>
              </a:buClr>
            </a:pPr>
            <a:r>
              <a:rPr lang="en-US" sz="2900" dirty="0">
                <a:solidFill>
                  <a:schemeClr val="tx2"/>
                </a:solidFill>
              </a:rPr>
              <a:t>Arrange for all utilities and pay any required deposits.</a:t>
            </a:r>
          </a:p>
        </p:txBody>
      </p:sp>
      <p:sp>
        <p:nvSpPr>
          <p:cNvPr id="6" name="Rectangle 5">
            <a:extLst>
              <a:ext uri="{FF2B5EF4-FFF2-40B4-BE49-F238E27FC236}">
                <a16:creationId xmlns:a16="http://schemas.microsoft.com/office/drawing/2014/main" id="{478BAF7C-64AB-4264-AFFD-33C728609455}"/>
              </a:ext>
            </a:extLst>
          </p:cNvPr>
          <p:cNvSpPr/>
          <p:nvPr/>
        </p:nvSpPr>
        <p:spPr bwMode="auto">
          <a:xfrm flipV="1">
            <a:off x="0" y="6412711"/>
            <a:ext cx="12192000" cy="519025"/>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accent6"/>
              </a:solidFill>
              <a:effectLst/>
              <a:latin typeface="Times" pitchFamily="18" charset="0"/>
            </a:endParaRPr>
          </a:p>
        </p:txBody>
      </p:sp>
      <p:sp>
        <p:nvSpPr>
          <p:cNvPr id="7" name="Rectangle 6">
            <a:extLst>
              <a:ext uri="{FF2B5EF4-FFF2-40B4-BE49-F238E27FC236}">
                <a16:creationId xmlns:a16="http://schemas.microsoft.com/office/drawing/2014/main" id="{4ECC7A93-29F9-48C9-ADC4-512F022DEFC5}"/>
              </a:ext>
            </a:extLst>
          </p:cNvPr>
          <p:cNvSpPr/>
          <p:nvPr/>
        </p:nvSpPr>
        <p:spPr bwMode="auto">
          <a:xfrm flipV="1">
            <a:off x="0" y="6299865"/>
            <a:ext cx="12192000" cy="12857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tx1"/>
              </a:solidFill>
              <a:effectLst/>
              <a:latin typeface="Times"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a:xfrm>
            <a:off x="1252220" y="1293277"/>
            <a:ext cx="8938260" cy="4815841"/>
          </a:xfrm>
        </p:spPr>
        <p:txBody>
          <a:bodyPr/>
          <a:lstStyle/>
          <a:p>
            <a:pPr marL="971550" lvl="1" indent="-514350">
              <a:buFont typeface="+mj-lt"/>
              <a:buAutoNum type="arabicPeriod"/>
            </a:pPr>
            <a:r>
              <a:rPr lang="en-US" sz="2600" dirty="0">
                <a:solidFill>
                  <a:schemeClr val="tx1"/>
                </a:solidFill>
              </a:rPr>
              <a:t>Ability to pay</a:t>
            </a:r>
          </a:p>
          <a:p>
            <a:pPr lvl="2">
              <a:buClr>
                <a:schemeClr val="accent1">
                  <a:lumMod val="75000"/>
                </a:schemeClr>
              </a:buClr>
            </a:pPr>
            <a:r>
              <a:rPr lang="en-US" sz="1800" dirty="0">
                <a:solidFill>
                  <a:schemeClr val="tx1"/>
                </a:solidFill>
              </a:rPr>
              <a:t>Legal, stable income</a:t>
            </a:r>
          </a:p>
          <a:p>
            <a:pPr lvl="2">
              <a:buClr>
                <a:schemeClr val="accent1">
                  <a:lumMod val="75000"/>
                </a:schemeClr>
              </a:buClr>
            </a:pPr>
            <a:r>
              <a:rPr lang="en-US" sz="1800" dirty="0">
                <a:solidFill>
                  <a:schemeClr val="tx1"/>
                </a:solidFill>
              </a:rPr>
              <a:t>Income falls within income guidelines</a:t>
            </a:r>
          </a:p>
          <a:p>
            <a:pPr lvl="2">
              <a:buClr>
                <a:schemeClr val="accent1">
                  <a:lumMod val="75000"/>
                </a:schemeClr>
              </a:buClr>
            </a:pPr>
            <a:r>
              <a:rPr lang="en-US" sz="1800" dirty="0">
                <a:solidFill>
                  <a:schemeClr val="tx1"/>
                </a:solidFill>
              </a:rPr>
              <a:t>Good credit history (640+)</a:t>
            </a:r>
          </a:p>
          <a:p>
            <a:pPr lvl="2">
              <a:buClr>
                <a:schemeClr val="accent1">
                  <a:lumMod val="75000"/>
                </a:schemeClr>
              </a:buClr>
            </a:pPr>
            <a:r>
              <a:rPr lang="en-US" sz="1800" dirty="0">
                <a:solidFill>
                  <a:schemeClr val="tx1"/>
                </a:solidFill>
              </a:rPr>
              <a:t>The family’s income is adequate to make the monthly principal, interest, tax, and insurance payments while also meeting their other debt and living expenses.</a:t>
            </a:r>
          </a:p>
          <a:p>
            <a:pPr marL="971550" lvl="1" indent="-514350">
              <a:buFont typeface="+mj-lt"/>
              <a:buAutoNum type="arabicPeriod"/>
            </a:pPr>
            <a:r>
              <a:rPr lang="en-US" sz="2600" dirty="0">
                <a:solidFill>
                  <a:schemeClr val="tx1"/>
                </a:solidFill>
              </a:rPr>
              <a:t>Need</a:t>
            </a:r>
          </a:p>
          <a:p>
            <a:pPr lvl="2">
              <a:buClr>
                <a:schemeClr val="accent4"/>
              </a:buClr>
            </a:pPr>
            <a:r>
              <a:rPr lang="en-US" sz="1800" dirty="0">
                <a:solidFill>
                  <a:schemeClr val="tx1"/>
                </a:solidFill>
              </a:rPr>
              <a:t>The family is cost burdened (spending 30% or more on housing)</a:t>
            </a:r>
          </a:p>
          <a:p>
            <a:pPr lvl="2">
              <a:buClr>
                <a:schemeClr val="accent4"/>
              </a:buClr>
            </a:pPr>
            <a:r>
              <a:rPr lang="en-US" sz="1800" dirty="0">
                <a:solidFill>
                  <a:schemeClr val="tx1"/>
                </a:solidFill>
              </a:rPr>
              <a:t>Current housing is unsafe, and/or overcrowded</a:t>
            </a:r>
          </a:p>
          <a:p>
            <a:pPr marL="971550" lvl="1" indent="-514350">
              <a:buFont typeface="+mj-lt"/>
              <a:buAutoNum type="arabicPeriod"/>
            </a:pPr>
            <a:r>
              <a:rPr lang="en-US" sz="2600" dirty="0">
                <a:solidFill>
                  <a:schemeClr val="tx1"/>
                </a:solidFill>
              </a:rPr>
              <a:t>Willingness to partner</a:t>
            </a:r>
          </a:p>
          <a:p>
            <a:pPr lvl="2">
              <a:buClr>
                <a:schemeClr val="accent6">
                  <a:lumMod val="60000"/>
                  <a:lumOff val="40000"/>
                </a:schemeClr>
              </a:buClr>
            </a:pPr>
            <a:r>
              <a:rPr lang="en-US" sz="1800" dirty="0">
                <a:solidFill>
                  <a:schemeClr val="tx1"/>
                </a:solidFill>
              </a:rPr>
              <a:t>Sweat equity</a:t>
            </a:r>
          </a:p>
          <a:p>
            <a:pPr lvl="2">
              <a:buClr>
                <a:schemeClr val="accent6">
                  <a:lumMod val="60000"/>
                  <a:lumOff val="40000"/>
                </a:schemeClr>
              </a:buClr>
            </a:pPr>
            <a:r>
              <a:rPr lang="en-US" sz="1800" dirty="0">
                <a:solidFill>
                  <a:schemeClr val="tx1"/>
                </a:solidFill>
              </a:rPr>
              <a:t>Workshop attendance</a:t>
            </a:r>
          </a:p>
          <a:p>
            <a:pPr lvl="2">
              <a:buClr>
                <a:schemeClr val="accent6">
                  <a:lumMod val="60000"/>
                  <a:lumOff val="40000"/>
                </a:schemeClr>
              </a:buClr>
            </a:pPr>
            <a:r>
              <a:rPr lang="en-US" sz="1800" dirty="0">
                <a:solidFill>
                  <a:schemeClr val="tx1"/>
                </a:solidFill>
              </a:rPr>
              <a:t>Live and/or work in Douglas or Jefferson County for one year prior to application</a:t>
            </a:r>
          </a:p>
        </p:txBody>
      </p:sp>
      <p:sp>
        <p:nvSpPr>
          <p:cNvPr id="4" name="TextBox 3">
            <a:extLst>
              <a:ext uri="{FF2B5EF4-FFF2-40B4-BE49-F238E27FC236}">
                <a16:creationId xmlns:a16="http://schemas.microsoft.com/office/drawing/2014/main" id="{90E8B853-E17E-4ADE-A2E5-9B4E4C56F5EE}"/>
              </a:ext>
            </a:extLst>
          </p:cNvPr>
          <p:cNvSpPr txBox="1"/>
          <p:nvPr/>
        </p:nvSpPr>
        <p:spPr>
          <a:xfrm>
            <a:off x="1016000" y="277614"/>
            <a:ext cx="8938260" cy="830997"/>
          </a:xfrm>
          <a:prstGeom prst="rect">
            <a:avLst/>
          </a:prstGeom>
          <a:noFill/>
        </p:spPr>
        <p:txBody>
          <a:bodyPr wrap="square">
            <a:spAutoFit/>
          </a:bodyPr>
          <a:lstStyle/>
          <a:p>
            <a:pPr marL="0" indent="0" algn="ctr">
              <a:buNone/>
            </a:pPr>
            <a:r>
              <a:rPr lang="en-US" sz="4800" b="1" dirty="0">
                <a:solidFill>
                  <a:schemeClr val="accent6"/>
                </a:solidFill>
                <a:latin typeface="Univers" panose="020B0503020202020204" pitchFamily="34" charset="0"/>
              </a:rPr>
              <a:t>Selection Criteria</a:t>
            </a:r>
          </a:p>
        </p:txBody>
      </p:sp>
      <p:sp>
        <p:nvSpPr>
          <p:cNvPr id="9" name="Rectangle 8">
            <a:extLst>
              <a:ext uri="{FF2B5EF4-FFF2-40B4-BE49-F238E27FC236}">
                <a16:creationId xmlns:a16="http://schemas.microsoft.com/office/drawing/2014/main" id="{785AA96A-B418-4C74-B4CC-8DBA66DD6F08}"/>
              </a:ext>
            </a:extLst>
          </p:cNvPr>
          <p:cNvSpPr/>
          <p:nvPr/>
        </p:nvSpPr>
        <p:spPr bwMode="auto">
          <a:xfrm flipV="1">
            <a:off x="0" y="6412711"/>
            <a:ext cx="12192000" cy="519025"/>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accent6"/>
              </a:solidFill>
              <a:effectLst/>
              <a:latin typeface="Times" pitchFamily="18" charset="0"/>
            </a:endParaRPr>
          </a:p>
        </p:txBody>
      </p:sp>
      <p:sp>
        <p:nvSpPr>
          <p:cNvPr id="10" name="Rectangle 9">
            <a:extLst>
              <a:ext uri="{FF2B5EF4-FFF2-40B4-BE49-F238E27FC236}">
                <a16:creationId xmlns:a16="http://schemas.microsoft.com/office/drawing/2014/main" id="{C30B7754-6342-40EE-94B1-DC3E015A0EAB}"/>
              </a:ext>
            </a:extLst>
          </p:cNvPr>
          <p:cNvSpPr/>
          <p:nvPr/>
        </p:nvSpPr>
        <p:spPr bwMode="auto">
          <a:xfrm flipV="1">
            <a:off x="0" y="6299865"/>
            <a:ext cx="12192000" cy="12857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tx1"/>
              </a:solidFill>
              <a:effectLst/>
              <a:latin typeface="Times" pitchFamily="18" charset="0"/>
            </a:endParaRPr>
          </a:p>
        </p:txBody>
      </p:sp>
    </p:spTree>
  </p:cSld>
  <p:clrMapOvr>
    <a:masterClrMapping/>
  </p:clrMapOvr>
  <p:transition advTm="180000">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881554" y="973311"/>
            <a:ext cx="7675880" cy="1016000"/>
          </a:xfrm>
        </p:spPr>
        <p:txBody>
          <a:bodyPr/>
          <a:lstStyle/>
          <a:p>
            <a:pPr algn="ctr"/>
            <a:r>
              <a:rPr lang="en-US" sz="5400" dirty="0">
                <a:solidFill>
                  <a:schemeClr val="accent6"/>
                </a:solidFill>
                <a:latin typeface="Univers" panose="020B0503020202020204" pitchFamily="34" charset="0"/>
              </a:rPr>
              <a:t>Income Guidelines</a:t>
            </a:r>
          </a:p>
        </p:txBody>
      </p:sp>
      <p:graphicFrame>
        <p:nvGraphicFramePr>
          <p:cNvPr id="5" name="Table 4">
            <a:extLst>
              <a:ext uri="{FF2B5EF4-FFF2-40B4-BE49-F238E27FC236}">
                <a16:creationId xmlns:a16="http://schemas.microsoft.com/office/drawing/2014/main" id="{536C6C19-241A-4B24-98C2-AD813274FF05}"/>
              </a:ext>
            </a:extLst>
          </p:cNvPr>
          <p:cNvGraphicFramePr>
            <a:graphicFrameLocks noGrp="1"/>
          </p:cNvGraphicFramePr>
          <p:nvPr>
            <p:extLst>
              <p:ext uri="{D42A27DB-BD31-4B8C-83A1-F6EECF244321}">
                <p14:modId xmlns:p14="http://schemas.microsoft.com/office/powerpoint/2010/main" val="1503297807"/>
              </p:ext>
            </p:extLst>
          </p:nvPr>
        </p:nvGraphicFramePr>
        <p:xfrm>
          <a:off x="314960" y="2409196"/>
          <a:ext cx="11729554" cy="2039607"/>
        </p:xfrm>
        <a:graphic>
          <a:graphicData uri="http://schemas.openxmlformats.org/drawingml/2006/table">
            <a:tbl>
              <a:tblPr firstRow="1" firstCol="1" bandRow="1">
                <a:tableStyleId>{10A1B5D5-9B99-4C35-A422-299274C87663}</a:tableStyleId>
              </a:tblPr>
              <a:tblGrid>
                <a:gridCol w="3953734">
                  <a:extLst>
                    <a:ext uri="{9D8B030D-6E8A-4147-A177-3AD203B41FA5}">
                      <a16:colId xmlns:a16="http://schemas.microsoft.com/office/drawing/2014/main" val="1905420910"/>
                    </a:ext>
                  </a:extLst>
                </a:gridCol>
                <a:gridCol w="1295970">
                  <a:extLst>
                    <a:ext uri="{9D8B030D-6E8A-4147-A177-3AD203B41FA5}">
                      <a16:colId xmlns:a16="http://schemas.microsoft.com/office/drawing/2014/main" val="1438176750"/>
                    </a:ext>
                  </a:extLst>
                </a:gridCol>
                <a:gridCol w="1295970">
                  <a:extLst>
                    <a:ext uri="{9D8B030D-6E8A-4147-A177-3AD203B41FA5}">
                      <a16:colId xmlns:a16="http://schemas.microsoft.com/office/drawing/2014/main" val="3328243843"/>
                    </a:ext>
                  </a:extLst>
                </a:gridCol>
                <a:gridCol w="1295970">
                  <a:extLst>
                    <a:ext uri="{9D8B030D-6E8A-4147-A177-3AD203B41FA5}">
                      <a16:colId xmlns:a16="http://schemas.microsoft.com/office/drawing/2014/main" val="2500044449"/>
                    </a:ext>
                  </a:extLst>
                </a:gridCol>
                <a:gridCol w="1295970">
                  <a:extLst>
                    <a:ext uri="{9D8B030D-6E8A-4147-A177-3AD203B41FA5}">
                      <a16:colId xmlns:a16="http://schemas.microsoft.com/office/drawing/2014/main" val="1313734166"/>
                    </a:ext>
                  </a:extLst>
                </a:gridCol>
                <a:gridCol w="1295970">
                  <a:extLst>
                    <a:ext uri="{9D8B030D-6E8A-4147-A177-3AD203B41FA5}">
                      <a16:colId xmlns:a16="http://schemas.microsoft.com/office/drawing/2014/main" val="2832570733"/>
                    </a:ext>
                  </a:extLst>
                </a:gridCol>
                <a:gridCol w="1295970">
                  <a:extLst>
                    <a:ext uri="{9D8B030D-6E8A-4147-A177-3AD203B41FA5}">
                      <a16:colId xmlns:a16="http://schemas.microsoft.com/office/drawing/2014/main" val="921787015"/>
                    </a:ext>
                  </a:extLst>
                </a:gridCol>
              </a:tblGrid>
              <a:tr h="679869">
                <a:tc>
                  <a:txBody>
                    <a:bodyPr/>
                    <a:lstStyle/>
                    <a:p>
                      <a:pPr marL="0" marR="0" algn="ctr">
                        <a:lnSpc>
                          <a:spcPct val="107000"/>
                        </a:lnSpc>
                        <a:spcBef>
                          <a:spcPts val="0"/>
                        </a:spcBef>
                        <a:spcAft>
                          <a:spcPts val="0"/>
                        </a:spcAft>
                      </a:pPr>
                      <a:r>
                        <a:rPr lang="en-US" sz="2000" dirty="0">
                          <a:solidFill>
                            <a:schemeClr val="bg1"/>
                          </a:solidFill>
                          <a:effectLst/>
                        </a:rPr>
                        <a:t>Household Size</a:t>
                      </a:r>
                      <a:endParaRPr lang="en-US" sz="20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rgbClr val="E7E9E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solidFill>
                            <a:schemeClr val="bg1"/>
                          </a:solidFill>
                          <a:effectLst/>
                        </a:rPr>
                        <a:t>1</a:t>
                      </a:r>
                      <a:endParaRPr lang="en-US" sz="20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rgbClr val="E7E9E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solidFill>
                            <a:schemeClr val="bg1"/>
                          </a:solidFill>
                          <a:effectLst/>
                        </a:rPr>
                        <a:t>2</a:t>
                      </a:r>
                      <a:endParaRPr lang="en-US" sz="20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rgbClr val="E7E9E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solidFill>
                            <a:schemeClr val="bg1"/>
                          </a:solidFill>
                          <a:effectLst/>
                        </a:rPr>
                        <a:t>3</a:t>
                      </a:r>
                      <a:endParaRPr lang="en-US" sz="20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rgbClr val="E7E9E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solidFill>
                            <a:schemeClr val="bg1"/>
                          </a:solidFill>
                          <a:effectLst/>
                        </a:rPr>
                        <a:t>4</a:t>
                      </a:r>
                      <a:endParaRPr lang="en-US" sz="20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rgbClr val="E7E9E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solidFill>
                            <a:schemeClr val="bg1"/>
                          </a:solidFill>
                          <a:effectLst/>
                        </a:rPr>
                        <a:t>5</a:t>
                      </a:r>
                      <a:endParaRPr lang="en-US" sz="20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rgbClr val="E7E9E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solidFill>
                            <a:schemeClr val="bg1"/>
                          </a:solidFill>
                          <a:effectLst/>
                        </a:rPr>
                        <a:t>6</a:t>
                      </a:r>
                      <a:endParaRPr lang="en-US" sz="20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rgbClr val="E7E9EF"/>
                      </a:solidFill>
                      <a:prstDash val="solid"/>
                      <a:round/>
                      <a:headEnd type="none" w="med" len="med"/>
                      <a:tailEnd type="none" w="med" len="med"/>
                    </a:lnB>
                  </a:tcPr>
                </a:tc>
                <a:extLst>
                  <a:ext uri="{0D108BD9-81ED-4DB2-BD59-A6C34878D82A}">
                    <a16:rowId xmlns:a16="http://schemas.microsoft.com/office/drawing/2014/main" val="3129059222"/>
                  </a:ext>
                </a:extLst>
              </a:tr>
              <a:tr h="679869">
                <a:tc>
                  <a:txBody>
                    <a:bodyPr/>
                    <a:lstStyle/>
                    <a:p>
                      <a:pPr marL="0" marR="0" algn="ctr">
                        <a:lnSpc>
                          <a:spcPct val="107000"/>
                        </a:lnSpc>
                        <a:spcBef>
                          <a:spcPts val="0"/>
                        </a:spcBef>
                        <a:spcAft>
                          <a:spcPts val="0"/>
                        </a:spcAft>
                      </a:pPr>
                      <a:r>
                        <a:rPr lang="en-US" sz="2000" dirty="0">
                          <a:solidFill>
                            <a:schemeClr val="tx1"/>
                          </a:solidFill>
                          <a:effectLst/>
                        </a:rPr>
                        <a:t>Max. Annual Gross Income</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E7E9EF"/>
                      </a:solidFill>
                      <a:prstDash val="solid"/>
                      <a:round/>
                      <a:headEnd type="none" w="med" len="med"/>
                      <a:tailEnd type="none" w="med" len="med"/>
                    </a:lnL>
                    <a:lnR w="12700" cap="flat" cmpd="sng" algn="ctr">
                      <a:solidFill>
                        <a:srgbClr val="E7E9EF"/>
                      </a:solidFill>
                      <a:prstDash val="solid"/>
                      <a:round/>
                      <a:headEnd type="none" w="med" len="med"/>
                      <a:tailEnd type="none" w="med" len="med"/>
                    </a:lnR>
                    <a:lnT w="12700" cap="flat" cmpd="sng" algn="ctr">
                      <a:solidFill>
                        <a:srgbClr val="E7E9EF"/>
                      </a:solidFill>
                      <a:prstDash val="solid"/>
                      <a:round/>
                      <a:headEnd type="none" w="med" len="med"/>
                      <a:tailEnd type="none" w="med" len="med"/>
                    </a:lnT>
                    <a:lnB w="12700" cap="flat" cmpd="sng" algn="ctr">
                      <a:solidFill>
                        <a:srgbClr val="E7E9EF"/>
                      </a:solidFill>
                      <a:prstDash val="solid"/>
                      <a:round/>
                      <a:headEnd type="none" w="med" len="med"/>
                      <a:tailEnd type="none" w="med" len="med"/>
                    </a:lnB>
                    <a:solidFill>
                      <a:srgbClr val="E7E9EF"/>
                    </a:solidFill>
                  </a:tcPr>
                </a:tc>
                <a:tc>
                  <a:txBody>
                    <a:bodyPr/>
                    <a:lstStyle/>
                    <a:p>
                      <a:pPr marL="0" marR="0" algn="ctr">
                        <a:lnSpc>
                          <a:spcPct val="107000"/>
                        </a:lnSpc>
                        <a:spcBef>
                          <a:spcPts val="0"/>
                        </a:spcBef>
                        <a:spcAft>
                          <a:spcPts val="0"/>
                        </a:spcAft>
                      </a:pPr>
                      <a:r>
                        <a:rPr lang="en-US" sz="2000" dirty="0">
                          <a:solidFill>
                            <a:schemeClr val="tx1"/>
                          </a:solidFill>
                          <a:effectLst/>
                        </a:rPr>
                        <a:t>$47,350</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E7E9EF"/>
                      </a:solidFill>
                      <a:prstDash val="solid"/>
                      <a:round/>
                      <a:headEnd type="none" w="med" len="med"/>
                      <a:tailEnd type="none" w="med" len="med"/>
                    </a:lnL>
                    <a:lnR w="12700" cap="flat" cmpd="sng" algn="ctr">
                      <a:solidFill>
                        <a:srgbClr val="E7E9EF"/>
                      </a:solidFill>
                      <a:prstDash val="solid"/>
                      <a:round/>
                      <a:headEnd type="none" w="med" len="med"/>
                      <a:tailEnd type="none" w="med" len="med"/>
                    </a:lnR>
                    <a:lnT w="12700" cap="flat" cmpd="sng" algn="ctr">
                      <a:solidFill>
                        <a:srgbClr val="E7E9EF"/>
                      </a:solidFill>
                      <a:prstDash val="solid"/>
                      <a:round/>
                      <a:headEnd type="none" w="med" len="med"/>
                      <a:tailEnd type="none" w="med" len="med"/>
                    </a:lnT>
                    <a:lnB w="12700" cap="flat" cmpd="sng" algn="ctr">
                      <a:solidFill>
                        <a:srgbClr val="E7E9EF"/>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000" dirty="0">
                          <a:solidFill>
                            <a:schemeClr val="tx1"/>
                          </a:solidFill>
                          <a:effectLst/>
                        </a:rPr>
                        <a:t>$54,100</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E7E9EF"/>
                      </a:solidFill>
                      <a:prstDash val="solid"/>
                      <a:round/>
                      <a:headEnd type="none" w="med" len="med"/>
                      <a:tailEnd type="none" w="med" len="med"/>
                    </a:lnL>
                    <a:lnR w="12700" cap="flat" cmpd="sng" algn="ctr">
                      <a:solidFill>
                        <a:srgbClr val="E7E9EF"/>
                      </a:solidFill>
                      <a:prstDash val="solid"/>
                      <a:round/>
                      <a:headEnd type="none" w="med" len="med"/>
                      <a:tailEnd type="none" w="med" len="med"/>
                    </a:lnR>
                    <a:lnT w="12700" cap="flat" cmpd="sng" algn="ctr">
                      <a:solidFill>
                        <a:srgbClr val="E7E9EF"/>
                      </a:solidFill>
                      <a:prstDash val="solid"/>
                      <a:round/>
                      <a:headEnd type="none" w="med" len="med"/>
                      <a:tailEnd type="none" w="med" len="med"/>
                    </a:lnT>
                    <a:lnB w="12700" cap="flat" cmpd="sng" algn="ctr">
                      <a:solidFill>
                        <a:srgbClr val="E7E9EF"/>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000" dirty="0">
                          <a:solidFill>
                            <a:schemeClr val="tx1"/>
                          </a:solidFill>
                          <a:effectLst/>
                        </a:rPr>
                        <a:t>$60,850</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E7E9EF"/>
                      </a:solidFill>
                      <a:prstDash val="solid"/>
                      <a:round/>
                      <a:headEnd type="none" w="med" len="med"/>
                      <a:tailEnd type="none" w="med" len="med"/>
                    </a:lnL>
                    <a:lnR w="12700" cap="flat" cmpd="sng" algn="ctr">
                      <a:solidFill>
                        <a:srgbClr val="E7E9EF"/>
                      </a:solidFill>
                      <a:prstDash val="solid"/>
                      <a:round/>
                      <a:headEnd type="none" w="med" len="med"/>
                      <a:tailEnd type="none" w="med" len="med"/>
                    </a:lnR>
                    <a:lnT w="12700" cap="flat" cmpd="sng" algn="ctr">
                      <a:solidFill>
                        <a:srgbClr val="E7E9EF"/>
                      </a:solidFill>
                      <a:prstDash val="solid"/>
                      <a:round/>
                      <a:headEnd type="none" w="med" len="med"/>
                      <a:tailEnd type="none" w="med" len="med"/>
                    </a:lnT>
                    <a:lnB w="12700" cap="flat" cmpd="sng" algn="ctr">
                      <a:solidFill>
                        <a:srgbClr val="E7E9EF"/>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000" dirty="0">
                          <a:solidFill>
                            <a:schemeClr val="tx1"/>
                          </a:solidFill>
                          <a:effectLst/>
                        </a:rPr>
                        <a:t>$67,600</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E7E9EF"/>
                      </a:solidFill>
                      <a:prstDash val="solid"/>
                      <a:round/>
                      <a:headEnd type="none" w="med" len="med"/>
                      <a:tailEnd type="none" w="med" len="med"/>
                    </a:lnL>
                    <a:lnR w="12700" cap="flat" cmpd="sng" algn="ctr">
                      <a:solidFill>
                        <a:srgbClr val="E7E9EF"/>
                      </a:solidFill>
                      <a:prstDash val="solid"/>
                      <a:round/>
                      <a:headEnd type="none" w="med" len="med"/>
                      <a:tailEnd type="none" w="med" len="med"/>
                    </a:lnR>
                    <a:lnT w="12700" cap="flat" cmpd="sng" algn="ctr">
                      <a:solidFill>
                        <a:srgbClr val="E7E9EF"/>
                      </a:solidFill>
                      <a:prstDash val="solid"/>
                      <a:round/>
                      <a:headEnd type="none" w="med" len="med"/>
                      <a:tailEnd type="none" w="med" len="med"/>
                    </a:lnT>
                    <a:lnB w="12700" cap="flat" cmpd="sng" algn="ctr">
                      <a:solidFill>
                        <a:srgbClr val="E7E9EF"/>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000" dirty="0">
                          <a:solidFill>
                            <a:schemeClr val="tx1"/>
                          </a:solidFill>
                          <a:effectLst/>
                        </a:rPr>
                        <a:t>$73,050</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E7E9EF"/>
                      </a:solidFill>
                      <a:prstDash val="solid"/>
                      <a:round/>
                      <a:headEnd type="none" w="med" len="med"/>
                      <a:tailEnd type="none" w="med" len="med"/>
                    </a:lnL>
                    <a:lnR w="12700" cap="flat" cmpd="sng" algn="ctr">
                      <a:solidFill>
                        <a:srgbClr val="E7E9EF"/>
                      </a:solidFill>
                      <a:prstDash val="solid"/>
                      <a:round/>
                      <a:headEnd type="none" w="med" len="med"/>
                      <a:tailEnd type="none" w="med" len="med"/>
                    </a:lnR>
                    <a:lnT w="12700" cap="flat" cmpd="sng" algn="ctr">
                      <a:solidFill>
                        <a:srgbClr val="E7E9EF"/>
                      </a:solidFill>
                      <a:prstDash val="solid"/>
                      <a:round/>
                      <a:headEnd type="none" w="med" len="med"/>
                      <a:tailEnd type="none" w="med" len="med"/>
                    </a:lnT>
                    <a:lnB w="12700" cap="flat" cmpd="sng" algn="ctr">
                      <a:solidFill>
                        <a:srgbClr val="E7E9EF"/>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000" dirty="0">
                          <a:solidFill>
                            <a:schemeClr val="tx1"/>
                          </a:solidFill>
                          <a:effectLst/>
                        </a:rPr>
                        <a:t>$78,450</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E7E9EF"/>
                      </a:solidFill>
                      <a:prstDash val="solid"/>
                      <a:round/>
                      <a:headEnd type="none" w="med" len="med"/>
                      <a:tailEnd type="none" w="med" len="med"/>
                    </a:lnL>
                    <a:lnR w="12700" cap="flat" cmpd="sng" algn="ctr">
                      <a:solidFill>
                        <a:srgbClr val="E7E9EF"/>
                      </a:solidFill>
                      <a:prstDash val="solid"/>
                      <a:round/>
                      <a:headEnd type="none" w="med" len="med"/>
                      <a:tailEnd type="none" w="med" len="med"/>
                    </a:lnR>
                    <a:lnT w="12700" cap="flat" cmpd="sng" algn="ctr">
                      <a:solidFill>
                        <a:srgbClr val="E7E9EF"/>
                      </a:solidFill>
                      <a:prstDash val="solid"/>
                      <a:round/>
                      <a:headEnd type="none" w="med" len="med"/>
                      <a:tailEnd type="none" w="med" len="med"/>
                    </a:lnT>
                    <a:lnB w="12700" cap="flat" cmpd="sng" algn="ctr">
                      <a:solidFill>
                        <a:srgbClr val="E7E9EF"/>
                      </a:solidFill>
                      <a:prstDash val="solid"/>
                      <a:round/>
                      <a:headEnd type="none" w="med" len="med"/>
                      <a:tailEnd type="none" w="med" len="med"/>
                    </a:lnB>
                    <a:solidFill>
                      <a:schemeClr val="bg1"/>
                    </a:solidFill>
                  </a:tcPr>
                </a:tc>
                <a:extLst>
                  <a:ext uri="{0D108BD9-81ED-4DB2-BD59-A6C34878D82A}">
                    <a16:rowId xmlns:a16="http://schemas.microsoft.com/office/drawing/2014/main" val="3073905563"/>
                  </a:ext>
                </a:extLst>
              </a:tr>
              <a:tr h="679869">
                <a:tc>
                  <a:txBody>
                    <a:bodyPr/>
                    <a:lstStyle/>
                    <a:p>
                      <a:pPr marL="0" marR="0" algn="ctr">
                        <a:lnSpc>
                          <a:spcPct val="107000"/>
                        </a:lnSpc>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Min. Annual Gross Income</a:t>
                      </a:r>
                    </a:p>
                  </a:txBody>
                  <a:tcPr marL="68580" marR="68580" marT="0" marB="0" anchor="ctr">
                    <a:lnL w="12700" cap="flat" cmpd="sng" algn="ctr">
                      <a:solidFill>
                        <a:srgbClr val="E7E9EF"/>
                      </a:solidFill>
                      <a:prstDash val="solid"/>
                      <a:round/>
                      <a:headEnd type="none" w="med" len="med"/>
                      <a:tailEnd type="none" w="med" len="med"/>
                    </a:lnL>
                    <a:lnR w="12700" cap="flat" cmpd="sng" algn="ctr">
                      <a:solidFill>
                        <a:srgbClr val="E7E9EF"/>
                      </a:solidFill>
                      <a:prstDash val="solid"/>
                      <a:round/>
                      <a:headEnd type="none" w="med" len="med"/>
                      <a:tailEnd type="none" w="med" len="med"/>
                    </a:lnR>
                    <a:lnT w="12700" cap="flat" cmpd="sng" algn="ctr">
                      <a:solidFill>
                        <a:srgbClr val="E7E9EF"/>
                      </a:solidFill>
                      <a:prstDash val="solid"/>
                      <a:round/>
                      <a:headEnd type="none" w="med" len="med"/>
                      <a:tailEnd type="none" w="med" len="med"/>
                    </a:lnT>
                    <a:lnB w="12700" cap="flat" cmpd="sng" algn="ctr">
                      <a:solidFill>
                        <a:srgbClr val="E7E9EF"/>
                      </a:solidFill>
                      <a:prstDash val="solid"/>
                      <a:round/>
                      <a:headEnd type="none" w="med" len="med"/>
                      <a:tailEnd type="none" w="med" len="med"/>
                    </a:lnB>
                    <a:solidFill>
                      <a:srgbClr val="E7E9EF"/>
                    </a:solidFill>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$32,138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E7E9EF"/>
                      </a:solidFill>
                      <a:prstDash val="solid"/>
                      <a:round/>
                      <a:headEnd type="none" w="med" len="med"/>
                      <a:tailEnd type="none" w="med" len="med"/>
                    </a:lnL>
                    <a:lnR w="12700" cap="flat" cmpd="sng" algn="ctr">
                      <a:solidFill>
                        <a:srgbClr val="E7E9EF"/>
                      </a:solidFill>
                      <a:prstDash val="solid"/>
                      <a:round/>
                      <a:headEnd type="none" w="med" len="med"/>
                      <a:tailEnd type="none" w="med" len="med"/>
                    </a:lnR>
                    <a:lnT w="12700" cap="flat" cmpd="sng" algn="ctr">
                      <a:solidFill>
                        <a:srgbClr val="E7E9EF"/>
                      </a:solidFill>
                      <a:prstDash val="solid"/>
                      <a:round/>
                      <a:headEnd type="none" w="med" len="med"/>
                      <a:tailEnd type="none" w="med" len="med"/>
                    </a:lnT>
                    <a:lnB w="12700" cap="flat" cmpd="sng" algn="ctr">
                      <a:solidFill>
                        <a:srgbClr val="E7E9EF"/>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$36,713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E7E9EF"/>
                      </a:solidFill>
                      <a:prstDash val="solid"/>
                      <a:round/>
                      <a:headEnd type="none" w="med" len="med"/>
                      <a:tailEnd type="none" w="med" len="med"/>
                    </a:lnL>
                    <a:lnR w="12700" cap="flat" cmpd="sng" algn="ctr">
                      <a:solidFill>
                        <a:srgbClr val="E7E9EF"/>
                      </a:solidFill>
                      <a:prstDash val="solid"/>
                      <a:round/>
                      <a:headEnd type="none" w="med" len="med"/>
                      <a:tailEnd type="none" w="med" len="med"/>
                    </a:lnR>
                    <a:lnT w="12700" cap="flat" cmpd="sng" algn="ctr">
                      <a:solidFill>
                        <a:srgbClr val="E7E9EF"/>
                      </a:solidFill>
                      <a:prstDash val="solid"/>
                      <a:round/>
                      <a:headEnd type="none" w="med" len="med"/>
                      <a:tailEnd type="none" w="med" len="med"/>
                    </a:lnT>
                    <a:lnB w="12700" cap="flat" cmpd="sng" algn="ctr">
                      <a:solidFill>
                        <a:srgbClr val="E7E9EF"/>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$41,325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E7E9EF"/>
                      </a:solidFill>
                      <a:prstDash val="solid"/>
                      <a:round/>
                      <a:headEnd type="none" w="med" len="med"/>
                      <a:tailEnd type="none" w="med" len="med"/>
                    </a:lnL>
                    <a:lnR w="12700" cap="flat" cmpd="sng" algn="ctr">
                      <a:solidFill>
                        <a:srgbClr val="E7E9EF"/>
                      </a:solidFill>
                      <a:prstDash val="solid"/>
                      <a:round/>
                      <a:headEnd type="none" w="med" len="med"/>
                      <a:tailEnd type="none" w="med" len="med"/>
                    </a:lnR>
                    <a:lnT w="12700" cap="flat" cmpd="sng" algn="ctr">
                      <a:solidFill>
                        <a:srgbClr val="E7E9EF"/>
                      </a:solidFill>
                      <a:prstDash val="solid"/>
                      <a:round/>
                      <a:headEnd type="none" w="med" len="med"/>
                      <a:tailEnd type="none" w="med" len="med"/>
                    </a:lnT>
                    <a:lnB w="12700" cap="flat" cmpd="sng" algn="ctr">
                      <a:solidFill>
                        <a:srgbClr val="E7E9EF"/>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$45,900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E7E9EF"/>
                      </a:solidFill>
                      <a:prstDash val="solid"/>
                      <a:round/>
                      <a:headEnd type="none" w="med" len="med"/>
                      <a:tailEnd type="none" w="med" len="med"/>
                    </a:lnL>
                    <a:lnR w="12700" cap="flat" cmpd="sng" algn="ctr">
                      <a:solidFill>
                        <a:srgbClr val="E7E9EF"/>
                      </a:solidFill>
                      <a:prstDash val="solid"/>
                      <a:round/>
                      <a:headEnd type="none" w="med" len="med"/>
                      <a:tailEnd type="none" w="med" len="med"/>
                    </a:lnR>
                    <a:lnT w="12700" cap="flat" cmpd="sng" algn="ctr">
                      <a:solidFill>
                        <a:srgbClr val="E7E9EF"/>
                      </a:solidFill>
                      <a:prstDash val="solid"/>
                      <a:round/>
                      <a:headEnd type="none" w="med" len="med"/>
                      <a:tailEnd type="none" w="med" len="med"/>
                    </a:lnT>
                    <a:lnB w="12700" cap="flat" cmpd="sng" algn="ctr">
                      <a:solidFill>
                        <a:srgbClr val="E7E9EF"/>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$49,575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E7E9EF"/>
                      </a:solidFill>
                      <a:prstDash val="solid"/>
                      <a:round/>
                      <a:headEnd type="none" w="med" len="med"/>
                      <a:tailEnd type="none" w="med" len="med"/>
                    </a:lnL>
                    <a:lnR w="12700" cap="flat" cmpd="sng" algn="ctr">
                      <a:solidFill>
                        <a:srgbClr val="E7E9EF"/>
                      </a:solidFill>
                      <a:prstDash val="solid"/>
                      <a:round/>
                      <a:headEnd type="none" w="med" len="med"/>
                      <a:tailEnd type="none" w="med" len="med"/>
                    </a:lnR>
                    <a:lnT w="12700" cap="flat" cmpd="sng" algn="ctr">
                      <a:solidFill>
                        <a:srgbClr val="E7E9EF"/>
                      </a:solidFill>
                      <a:prstDash val="solid"/>
                      <a:round/>
                      <a:headEnd type="none" w="med" len="med"/>
                      <a:tailEnd type="none" w="med" len="med"/>
                    </a:lnT>
                    <a:lnB w="12700" cap="flat" cmpd="sng" algn="ctr">
                      <a:solidFill>
                        <a:srgbClr val="E7E9EF"/>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$53,250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E7E9EF"/>
                      </a:solidFill>
                      <a:prstDash val="solid"/>
                      <a:round/>
                      <a:headEnd type="none" w="med" len="med"/>
                      <a:tailEnd type="none" w="med" len="med"/>
                    </a:lnL>
                    <a:lnR w="12700" cap="flat" cmpd="sng" algn="ctr">
                      <a:solidFill>
                        <a:srgbClr val="E7E9EF"/>
                      </a:solidFill>
                      <a:prstDash val="solid"/>
                      <a:round/>
                      <a:headEnd type="none" w="med" len="med"/>
                      <a:tailEnd type="none" w="med" len="med"/>
                    </a:lnR>
                    <a:lnT w="12700" cap="flat" cmpd="sng" algn="ctr">
                      <a:solidFill>
                        <a:srgbClr val="E7E9EF"/>
                      </a:solidFill>
                      <a:prstDash val="solid"/>
                      <a:round/>
                      <a:headEnd type="none" w="med" len="med"/>
                      <a:tailEnd type="none" w="med" len="med"/>
                    </a:lnT>
                    <a:lnB w="12700" cap="flat" cmpd="sng" algn="ctr">
                      <a:solidFill>
                        <a:srgbClr val="E7E9EF"/>
                      </a:solidFill>
                      <a:prstDash val="solid"/>
                      <a:round/>
                      <a:headEnd type="none" w="med" len="med"/>
                      <a:tailEnd type="none" w="med" len="med"/>
                    </a:lnB>
                    <a:solidFill>
                      <a:schemeClr val="bg1"/>
                    </a:solidFill>
                  </a:tcPr>
                </a:tc>
                <a:extLst>
                  <a:ext uri="{0D108BD9-81ED-4DB2-BD59-A6C34878D82A}">
                    <a16:rowId xmlns:a16="http://schemas.microsoft.com/office/drawing/2014/main" val="747886018"/>
                  </a:ext>
                </a:extLst>
              </a:tr>
            </a:tbl>
          </a:graphicData>
        </a:graphic>
      </p:graphicFrame>
      <p:sp>
        <p:nvSpPr>
          <p:cNvPr id="7" name="Rectangle 6">
            <a:extLst>
              <a:ext uri="{FF2B5EF4-FFF2-40B4-BE49-F238E27FC236}">
                <a16:creationId xmlns:a16="http://schemas.microsoft.com/office/drawing/2014/main" id="{CA0861D6-F8D8-4F27-A834-2AA7F1D3D42F}"/>
              </a:ext>
            </a:extLst>
          </p:cNvPr>
          <p:cNvSpPr/>
          <p:nvPr/>
        </p:nvSpPr>
        <p:spPr bwMode="auto">
          <a:xfrm flipV="1">
            <a:off x="0" y="6412711"/>
            <a:ext cx="12192000" cy="519025"/>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accent6"/>
              </a:solidFill>
              <a:effectLst/>
              <a:latin typeface="Times" pitchFamily="18" charset="0"/>
            </a:endParaRPr>
          </a:p>
        </p:txBody>
      </p:sp>
      <p:sp>
        <p:nvSpPr>
          <p:cNvPr id="8" name="Rectangle 7">
            <a:extLst>
              <a:ext uri="{FF2B5EF4-FFF2-40B4-BE49-F238E27FC236}">
                <a16:creationId xmlns:a16="http://schemas.microsoft.com/office/drawing/2014/main" id="{C0F0D91D-2C06-42A8-90F5-102BDF84F336}"/>
              </a:ext>
            </a:extLst>
          </p:cNvPr>
          <p:cNvSpPr/>
          <p:nvPr/>
        </p:nvSpPr>
        <p:spPr bwMode="auto">
          <a:xfrm flipV="1">
            <a:off x="0" y="6299865"/>
            <a:ext cx="12192000" cy="12857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tx1"/>
              </a:solidFill>
              <a:effectLst/>
              <a:latin typeface="Times"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317749" y="321994"/>
            <a:ext cx="7556500" cy="1339657"/>
          </a:xfrm>
        </p:spPr>
        <p:txBody>
          <a:bodyPr/>
          <a:lstStyle/>
          <a:p>
            <a:pPr algn="ctr"/>
            <a:r>
              <a:rPr lang="en-US" sz="4800" dirty="0">
                <a:solidFill>
                  <a:schemeClr val="accent6"/>
                </a:solidFill>
                <a:latin typeface="Univers" panose="020B0503020202020204" pitchFamily="34" charset="0"/>
              </a:rPr>
              <a:t>House Info</a:t>
            </a:r>
          </a:p>
        </p:txBody>
      </p:sp>
      <p:sp>
        <p:nvSpPr>
          <p:cNvPr id="19459" name="Rectangle 3"/>
          <p:cNvSpPr>
            <a:spLocks noGrp="1" noChangeArrowheads="1"/>
          </p:cNvSpPr>
          <p:nvPr>
            <p:ph idx="1"/>
          </p:nvPr>
        </p:nvSpPr>
        <p:spPr>
          <a:xfrm>
            <a:off x="545691" y="1759365"/>
            <a:ext cx="11100618" cy="2989385"/>
          </a:xfrm>
        </p:spPr>
        <p:txBody>
          <a:bodyPr/>
          <a:lstStyle/>
          <a:p>
            <a:pPr>
              <a:lnSpc>
                <a:spcPct val="103000"/>
              </a:lnSpc>
              <a:buClr>
                <a:schemeClr val="accent2"/>
              </a:buClr>
            </a:pPr>
            <a:r>
              <a:rPr lang="en-US" sz="2600" dirty="0">
                <a:solidFill>
                  <a:schemeClr val="tx2"/>
                </a:solidFill>
              </a:rPr>
              <a:t>Habitat house prices are based the appraised Fair Market Value</a:t>
            </a:r>
          </a:p>
          <a:p>
            <a:pPr>
              <a:lnSpc>
                <a:spcPct val="103000"/>
              </a:lnSpc>
              <a:buClr>
                <a:schemeClr val="accent2"/>
              </a:buClr>
            </a:pPr>
            <a:r>
              <a:rPr lang="en-US" sz="2600" dirty="0">
                <a:solidFill>
                  <a:schemeClr val="tx2"/>
                </a:solidFill>
              </a:rPr>
              <a:t>Mortgage payments, including interest, insurance and taxes, will not exceed 30% of the family’s gross monthly income</a:t>
            </a:r>
          </a:p>
          <a:p>
            <a:pPr>
              <a:lnSpc>
                <a:spcPct val="103000"/>
              </a:lnSpc>
              <a:buClr>
                <a:schemeClr val="accent2"/>
              </a:buClr>
            </a:pPr>
            <a:r>
              <a:rPr lang="en-US" sz="2600" dirty="0">
                <a:solidFill>
                  <a:schemeClr val="tx2"/>
                </a:solidFill>
              </a:rPr>
              <a:t>Newly constructed Habitat homes have approximately 1,500 to 2,000 square feet of living space.</a:t>
            </a:r>
          </a:p>
          <a:p>
            <a:pPr>
              <a:lnSpc>
                <a:spcPct val="103000"/>
              </a:lnSpc>
              <a:buClr>
                <a:schemeClr val="accent2"/>
              </a:buClr>
            </a:pPr>
            <a:r>
              <a:rPr lang="en-US" sz="2600" dirty="0">
                <a:solidFill>
                  <a:schemeClr val="tx2"/>
                </a:solidFill>
              </a:rPr>
              <a:t>Homes have a reinforced closet for protection in severe weather. </a:t>
            </a:r>
          </a:p>
          <a:p>
            <a:pPr>
              <a:lnSpc>
                <a:spcPct val="103000"/>
              </a:lnSpc>
              <a:buClr>
                <a:schemeClr val="accent2"/>
              </a:buClr>
            </a:pPr>
            <a:r>
              <a:rPr lang="en-US" sz="2600" dirty="0">
                <a:solidFill>
                  <a:schemeClr val="tx2"/>
                </a:solidFill>
              </a:rPr>
              <a:t>Habitat builds homes with volunteers but with professional quality and care. </a:t>
            </a:r>
          </a:p>
        </p:txBody>
      </p:sp>
      <p:sp>
        <p:nvSpPr>
          <p:cNvPr id="10" name="Rectangle 9">
            <a:extLst>
              <a:ext uri="{FF2B5EF4-FFF2-40B4-BE49-F238E27FC236}">
                <a16:creationId xmlns:a16="http://schemas.microsoft.com/office/drawing/2014/main" id="{2CEC4353-F3A5-405D-99C6-65FF37EF9B64}"/>
              </a:ext>
            </a:extLst>
          </p:cNvPr>
          <p:cNvSpPr/>
          <p:nvPr/>
        </p:nvSpPr>
        <p:spPr bwMode="auto">
          <a:xfrm flipV="1">
            <a:off x="0" y="6412711"/>
            <a:ext cx="12192000" cy="519025"/>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accent6"/>
              </a:solidFill>
              <a:effectLst/>
              <a:latin typeface="Times" pitchFamily="18" charset="0"/>
            </a:endParaRPr>
          </a:p>
        </p:txBody>
      </p:sp>
      <p:sp>
        <p:nvSpPr>
          <p:cNvPr id="11" name="Rectangle 10">
            <a:extLst>
              <a:ext uri="{FF2B5EF4-FFF2-40B4-BE49-F238E27FC236}">
                <a16:creationId xmlns:a16="http://schemas.microsoft.com/office/drawing/2014/main" id="{7E754E5F-7649-4274-8BB9-82AB6C4A590E}"/>
              </a:ext>
            </a:extLst>
          </p:cNvPr>
          <p:cNvSpPr/>
          <p:nvPr/>
        </p:nvSpPr>
        <p:spPr bwMode="auto">
          <a:xfrm flipV="1">
            <a:off x="0" y="6299865"/>
            <a:ext cx="12192000" cy="12857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tx1"/>
              </a:solidFill>
              <a:effectLst/>
              <a:latin typeface="Times"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343552" y="617540"/>
            <a:ext cx="9504895" cy="914400"/>
          </a:xfrm>
        </p:spPr>
        <p:txBody>
          <a:bodyPr/>
          <a:lstStyle/>
          <a:p>
            <a:pPr algn="ctr"/>
            <a:r>
              <a:rPr lang="en-US" sz="4800" dirty="0">
                <a:solidFill>
                  <a:schemeClr val="accent6"/>
                </a:solidFill>
                <a:latin typeface="Univers" panose="020B0503020202020204" pitchFamily="34" charset="0"/>
              </a:rPr>
              <a:t>Pathways to Homeownership</a:t>
            </a:r>
          </a:p>
        </p:txBody>
      </p:sp>
      <p:sp>
        <p:nvSpPr>
          <p:cNvPr id="40963" name="Rectangle 3"/>
          <p:cNvSpPr>
            <a:spLocks noGrp="1" noChangeArrowheads="1"/>
          </p:cNvSpPr>
          <p:nvPr>
            <p:ph idx="1"/>
          </p:nvPr>
        </p:nvSpPr>
        <p:spPr>
          <a:xfrm>
            <a:off x="636941" y="1917290"/>
            <a:ext cx="10918118" cy="4216810"/>
          </a:xfrm>
          <a:noFill/>
        </p:spPr>
        <p:txBody>
          <a:bodyPr/>
          <a:lstStyle/>
          <a:p>
            <a:pPr>
              <a:buClr>
                <a:schemeClr val="accent2"/>
              </a:buClr>
            </a:pPr>
            <a:r>
              <a:rPr lang="en-US" sz="2600" dirty="0">
                <a:solidFill>
                  <a:schemeClr val="tx2"/>
                </a:solidFill>
              </a:rPr>
              <a:t>Families who may not be financially ready to own a home are paired with a volunteer coach/mentor</a:t>
            </a:r>
          </a:p>
          <a:p>
            <a:pPr>
              <a:buClr>
                <a:schemeClr val="accent2"/>
              </a:buClr>
            </a:pPr>
            <a:r>
              <a:rPr lang="en-US" sz="2600" dirty="0">
                <a:solidFill>
                  <a:schemeClr val="tx2"/>
                </a:solidFill>
              </a:rPr>
              <a:t>The family participates in the Pathways program to prepare for homeownership </a:t>
            </a:r>
          </a:p>
          <a:p>
            <a:pPr>
              <a:buClr>
                <a:schemeClr val="accent2"/>
              </a:buClr>
            </a:pPr>
            <a:r>
              <a:rPr lang="en-US" sz="2600" dirty="0">
                <a:solidFill>
                  <a:schemeClr val="tx2"/>
                </a:solidFill>
              </a:rPr>
              <a:t>Once graduated from the program, families are encouraged to apply for the Homeownership program through Habitat, Tenants to Homeowners or a variety of other programs</a:t>
            </a:r>
          </a:p>
          <a:p>
            <a:pPr>
              <a:buClr>
                <a:schemeClr val="accent2"/>
              </a:buClr>
            </a:pPr>
            <a:r>
              <a:rPr lang="en-US" sz="2600" dirty="0">
                <a:solidFill>
                  <a:schemeClr val="tx2"/>
                </a:solidFill>
              </a:rPr>
              <a:t>First step is to fill out an application</a:t>
            </a:r>
          </a:p>
        </p:txBody>
      </p:sp>
      <p:sp>
        <p:nvSpPr>
          <p:cNvPr id="4" name="Rectangle 3">
            <a:extLst>
              <a:ext uri="{FF2B5EF4-FFF2-40B4-BE49-F238E27FC236}">
                <a16:creationId xmlns:a16="http://schemas.microsoft.com/office/drawing/2014/main" id="{48A34777-1C25-4B52-AD39-A4B565F9610B}"/>
              </a:ext>
            </a:extLst>
          </p:cNvPr>
          <p:cNvSpPr/>
          <p:nvPr/>
        </p:nvSpPr>
        <p:spPr bwMode="auto">
          <a:xfrm flipV="1">
            <a:off x="0" y="6412711"/>
            <a:ext cx="12192000" cy="519025"/>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tx1"/>
              </a:solidFill>
              <a:effectLst/>
              <a:latin typeface="Times" pitchFamily="18" charset="0"/>
            </a:endParaRPr>
          </a:p>
        </p:txBody>
      </p:sp>
      <p:sp>
        <p:nvSpPr>
          <p:cNvPr id="5" name="Rectangle 4">
            <a:extLst>
              <a:ext uri="{FF2B5EF4-FFF2-40B4-BE49-F238E27FC236}">
                <a16:creationId xmlns:a16="http://schemas.microsoft.com/office/drawing/2014/main" id="{677D979C-0F65-4B15-B7B0-65209BE8C661}"/>
              </a:ext>
            </a:extLst>
          </p:cNvPr>
          <p:cNvSpPr/>
          <p:nvPr/>
        </p:nvSpPr>
        <p:spPr bwMode="auto">
          <a:xfrm flipV="1">
            <a:off x="0" y="6299865"/>
            <a:ext cx="12192000" cy="128574"/>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tx1"/>
              </a:solidFill>
              <a:effectLst/>
              <a:latin typeface="Times" pitchFamily="18" charset="0"/>
            </a:endParaRPr>
          </a:p>
        </p:txBody>
      </p:sp>
      <p:sp>
        <p:nvSpPr>
          <p:cNvPr id="12" name="Rectangle 11">
            <a:extLst>
              <a:ext uri="{FF2B5EF4-FFF2-40B4-BE49-F238E27FC236}">
                <a16:creationId xmlns:a16="http://schemas.microsoft.com/office/drawing/2014/main" id="{3A67C8DF-FDB7-44C1-85CE-8D886065C4E9}"/>
              </a:ext>
            </a:extLst>
          </p:cNvPr>
          <p:cNvSpPr/>
          <p:nvPr/>
        </p:nvSpPr>
        <p:spPr bwMode="auto">
          <a:xfrm flipV="1">
            <a:off x="0" y="6412711"/>
            <a:ext cx="12192000" cy="519025"/>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accent6"/>
              </a:solidFill>
              <a:effectLst/>
              <a:latin typeface="Times" pitchFamily="18" charset="0"/>
            </a:endParaRPr>
          </a:p>
        </p:txBody>
      </p:sp>
      <p:sp>
        <p:nvSpPr>
          <p:cNvPr id="13" name="Rectangle 12">
            <a:extLst>
              <a:ext uri="{FF2B5EF4-FFF2-40B4-BE49-F238E27FC236}">
                <a16:creationId xmlns:a16="http://schemas.microsoft.com/office/drawing/2014/main" id="{DDF53502-1996-423B-850C-9EED6087A0C1}"/>
              </a:ext>
            </a:extLst>
          </p:cNvPr>
          <p:cNvSpPr/>
          <p:nvPr/>
        </p:nvSpPr>
        <p:spPr bwMode="auto">
          <a:xfrm flipV="1">
            <a:off x="0" y="6299865"/>
            <a:ext cx="12192000" cy="12857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tx1"/>
              </a:solidFill>
              <a:effectLst/>
              <a:latin typeface="Times" pitchFamily="18" charset="0"/>
            </a:endParaRPr>
          </a:p>
        </p:txBody>
      </p:sp>
    </p:spTree>
  </p:cSld>
  <p:clrMapOvr>
    <a:masterClrMapping/>
  </p:clrMapOvr>
  <p:transition advTm="180000">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678" y="230591"/>
            <a:ext cx="8682644" cy="990600"/>
          </a:xfrm>
        </p:spPr>
        <p:txBody>
          <a:bodyPr/>
          <a:lstStyle/>
          <a:p>
            <a:pPr algn="ctr"/>
            <a:r>
              <a:rPr lang="en-US" sz="5400" dirty="0">
                <a:solidFill>
                  <a:schemeClr val="accent6"/>
                </a:solidFill>
                <a:latin typeface="Univers" panose="020B0503020202020204" pitchFamily="34" charset="0"/>
              </a:rPr>
              <a:t>Next Steps</a:t>
            </a:r>
          </a:p>
        </p:txBody>
      </p:sp>
      <p:sp>
        <p:nvSpPr>
          <p:cNvPr id="3" name="Content Placeholder 2"/>
          <p:cNvSpPr>
            <a:spLocks noGrp="1"/>
          </p:cNvSpPr>
          <p:nvPr>
            <p:ph idx="1"/>
          </p:nvPr>
        </p:nvSpPr>
        <p:spPr>
          <a:xfrm>
            <a:off x="3779432" y="1375210"/>
            <a:ext cx="8211006" cy="4692445"/>
          </a:xfrm>
        </p:spPr>
        <p:txBody>
          <a:bodyPr/>
          <a:lstStyle/>
          <a:p>
            <a:pPr marL="0" indent="0">
              <a:buNone/>
            </a:pPr>
            <a:r>
              <a:rPr lang="en-US" sz="2400" b="1" dirty="0">
                <a:solidFill>
                  <a:schemeClr val="accent6">
                    <a:lumMod val="75000"/>
                  </a:schemeClr>
                </a:solidFill>
              </a:rPr>
              <a:t>Pick up an application!</a:t>
            </a:r>
          </a:p>
          <a:p>
            <a:pPr lvl="1"/>
            <a:r>
              <a:rPr lang="en-US" dirty="0">
                <a:solidFill>
                  <a:schemeClr val="tx1"/>
                </a:solidFill>
              </a:rPr>
              <a:t>Applications can be picked up at our office or mailed</a:t>
            </a:r>
          </a:p>
          <a:p>
            <a:pPr lvl="1"/>
            <a:r>
              <a:rPr lang="en-US" dirty="0">
                <a:solidFill>
                  <a:schemeClr val="tx1"/>
                </a:solidFill>
              </a:rPr>
              <a:t>Office address 720 Connecticut, Lawrence KS</a:t>
            </a:r>
          </a:p>
          <a:p>
            <a:pPr lvl="1"/>
            <a:r>
              <a:rPr lang="en-US" dirty="0">
                <a:solidFill>
                  <a:schemeClr val="tx1"/>
                </a:solidFill>
              </a:rPr>
              <a:t>To request a mailed application, email  </a:t>
            </a:r>
            <a:r>
              <a:rPr lang="en-US" dirty="0">
                <a:solidFill>
                  <a:schemeClr val="tx1"/>
                </a:solidFill>
                <a:hlinkClick r:id="rId2">
                  <a:extLst>
                    <a:ext uri="{A12FA001-AC4F-418D-AE19-62706E023703}">
                      <ahyp:hlinkClr xmlns:ahyp="http://schemas.microsoft.com/office/drawing/2018/hyperlinkcolor" val="tx"/>
                    </a:ext>
                  </a:extLst>
                </a:hlinkClick>
              </a:rPr>
              <a:t>buildinghope@lawrencehabitat.org</a:t>
            </a:r>
            <a:r>
              <a:rPr lang="en-US" dirty="0">
                <a:solidFill>
                  <a:schemeClr val="tx1"/>
                </a:solidFill>
              </a:rPr>
              <a:t> or visit lawrencehabitat.org and click on Homeownership</a:t>
            </a:r>
          </a:p>
          <a:p>
            <a:endParaRPr lang="en-US" sz="2000" dirty="0">
              <a:solidFill>
                <a:schemeClr val="accent2">
                  <a:lumMod val="75000"/>
                </a:schemeClr>
              </a:solidFill>
            </a:endParaRPr>
          </a:p>
          <a:p>
            <a:pPr marL="457200" lvl="1" indent="0">
              <a:buNone/>
            </a:pPr>
            <a:r>
              <a:rPr lang="en-US" b="1" dirty="0">
                <a:solidFill>
                  <a:schemeClr val="accent6">
                    <a:lumMod val="75000"/>
                  </a:schemeClr>
                </a:solidFill>
              </a:rPr>
              <a:t>Questions?</a:t>
            </a:r>
          </a:p>
          <a:p>
            <a:pPr marL="457200" lvl="1" indent="0">
              <a:buNone/>
            </a:pPr>
            <a:r>
              <a:rPr lang="en-US" dirty="0">
                <a:solidFill>
                  <a:schemeClr val="tx1"/>
                </a:solidFill>
              </a:rPr>
              <a:t>Erika Zimmerman</a:t>
            </a:r>
          </a:p>
          <a:p>
            <a:pPr marL="457200" lvl="1" indent="0">
              <a:buNone/>
            </a:pPr>
            <a:r>
              <a:rPr lang="en-US" dirty="0">
                <a:solidFill>
                  <a:schemeClr val="tx1"/>
                </a:solidFill>
                <a:hlinkClick r:id="rId3">
                  <a:extLst>
                    <a:ext uri="{A12FA001-AC4F-418D-AE19-62706E023703}">
                      <ahyp:hlinkClr xmlns:ahyp="http://schemas.microsoft.com/office/drawing/2018/hyperlinkcolor" val="tx"/>
                    </a:ext>
                  </a:extLst>
                </a:hlinkClick>
              </a:rPr>
              <a:t>director@lawrencehabitat.org</a:t>
            </a:r>
            <a:endParaRPr lang="en-US" dirty="0">
              <a:solidFill>
                <a:schemeClr val="tx1"/>
              </a:solidFill>
            </a:endParaRPr>
          </a:p>
          <a:p>
            <a:pPr marL="457200" lvl="1" indent="0">
              <a:buNone/>
            </a:pPr>
            <a:r>
              <a:rPr lang="en-US" dirty="0">
                <a:solidFill>
                  <a:schemeClr val="tx1"/>
                </a:solidFill>
              </a:rPr>
              <a:t>913-369-7037</a:t>
            </a:r>
          </a:p>
        </p:txBody>
      </p:sp>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4788" y="1451036"/>
            <a:ext cx="3294610" cy="4540791"/>
          </a:xfrm>
          <a:prstGeom prst="rect">
            <a:avLst/>
          </a:prstGeom>
        </p:spPr>
      </p:pic>
      <p:sp>
        <p:nvSpPr>
          <p:cNvPr id="8" name="Rectangle 7">
            <a:extLst>
              <a:ext uri="{FF2B5EF4-FFF2-40B4-BE49-F238E27FC236}">
                <a16:creationId xmlns:a16="http://schemas.microsoft.com/office/drawing/2014/main" id="{929448AC-F67B-4975-B88E-CB08EA41B133}"/>
              </a:ext>
            </a:extLst>
          </p:cNvPr>
          <p:cNvSpPr/>
          <p:nvPr/>
        </p:nvSpPr>
        <p:spPr bwMode="auto">
          <a:xfrm flipV="1">
            <a:off x="0" y="6412711"/>
            <a:ext cx="12192000" cy="519025"/>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accent6"/>
              </a:solidFill>
              <a:effectLst/>
              <a:latin typeface="Times" pitchFamily="18" charset="0"/>
            </a:endParaRPr>
          </a:p>
        </p:txBody>
      </p:sp>
      <p:sp>
        <p:nvSpPr>
          <p:cNvPr id="9" name="Rectangle 8">
            <a:extLst>
              <a:ext uri="{FF2B5EF4-FFF2-40B4-BE49-F238E27FC236}">
                <a16:creationId xmlns:a16="http://schemas.microsoft.com/office/drawing/2014/main" id="{BA914069-C443-44E2-928A-1843B80EC1B1}"/>
              </a:ext>
            </a:extLst>
          </p:cNvPr>
          <p:cNvSpPr/>
          <p:nvPr/>
        </p:nvSpPr>
        <p:spPr bwMode="auto">
          <a:xfrm flipV="1">
            <a:off x="0" y="6299865"/>
            <a:ext cx="12192000" cy="12857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tx1"/>
              </a:solidFill>
              <a:effectLst/>
              <a:latin typeface="Times" pitchFamily="18" charset="0"/>
            </a:endParaRPr>
          </a:p>
        </p:txBody>
      </p:sp>
    </p:spTree>
    <p:extLst>
      <p:ext uri="{BB962C8B-B14F-4D97-AF65-F5344CB8AC3E}">
        <p14:creationId xmlns:p14="http://schemas.microsoft.com/office/powerpoint/2010/main" val="2791745390"/>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000"/>
            <a:duotone>
              <a:schemeClr val="accent5">
                <a:shade val="45000"/>
                <a:satMod val="135000"/>
              </a:schemeClr>
              <a:prstClr val="white"/>
            </a:duotone>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79E74-021C-41F2-B91E-3786E59F781C}"/>
              </a:ext>
            </a:extLst>
          </p:cNvPr>
          <p:cNvSpPr>
            <a:spLocks noGrp="1"/>
          </p:cNvSpPr>
          <p:nvPr>
            <p:ph type="ctrTitle"/>
          </p:nvPr>
        </p:nvSpPr>
        <p:spPr>
          <a:xfrm>
            <a:off x="993058" y="735638"/>
            <a:ext cx="10058400" cy="1158240"/>
          </a:xfrm>
        </p:spPr>
        <p:txBody>
          <a:bodyPr>
            <a:noAutofit/>
          </a:bodyPr>
          <a:lstStyle/>
          <a:p>
            <a:r>
              <a:rPr lang="en-US" sz="7200" b="1" dirty="0"/>
              <a:t>What’s </a:t>
            </a:r>
            <a:r>
              <a:rPr lang="en-US" sz="7200" b="1" i="1" dirty="0">
                <a:solidFill>
                  <a:schemeClr val="accent5"/>
                </a:solidFill>
              </a:rPr>
              <a:t>your</a:t>
            </a:r>
            <a:r>
              <a:rPr lang="en-US" sz="7200" b="1" dirty="0"/>
              <a:t> next step?</a:t>
            </a:r>
          </a:p>
        </p:txBody>
      </p:sp>
      <p:sp>
        <p:nvSpPr>
          <p:cNvPr id="3" name="Subtitle 2">
            <a:extLst>
              <a:ext uri="{FF2B5EF4-FFF2-40B4-BE49-F238E27FC236}">
                <a16:creationId xmlns:a16="http://schemas.microsoft.com/office/drawing/2014/main" id="{47CC26D4-D4A0-4EE1-A868-4A7BDB0781EF}"/>
              </a:ext>
            </a:extLst>
          </p:cNvPr>
          <p:cNvSpPr>
            <a:spLocks noGrp="1"/>
          </p:cNvSpPr>
          <p:nvPr>
            <p:ph type="subTitle" idx="1"/>
          </p:nvPr>
        </p:nvSpPr>
        <p:spPr>
          <a:xfrm>
            <a:off x="1066800" y="2133600"/>
            <a:ext cx="10058400" cy="3048000"/>
          </a:xfrm>
        </p:spPr>
        <p:txBody>
          <a:bodyPr>
            <a:noAutofit/>
          </a:bodyPr>
          <a:lstStyle/>
          <a:p>
            <a:pPr>
              <a:lnSpc>
                <a:spcPct val="100000"/>
              </a:lnSpc>
              <a:spcBef>
                <a:spcPts val="0"/>
              </a:spcBef>
            </a:pPr>
            <a:r>
              <a:rPr lang="en-US" b="1" cap="none" spc="0" dirty="0">
                <a:latin typeface="+mn-lt"/>
              </a:rPr>
              <a:t>Everyone’s path to homeownership is different. Your next step could be:</a:t>
            </a:r>
          </a:p>
          <a:p>
            <a:pPr marL="285750" indent="-285750">
              <a:lnSpc>
                <a:spcPct val="100000"/>
              </a:lnSpc>
              <a:spcBef>
                <a:spcPts val="0"/>
              </a:spcBef>
              <a:buFont typeface="Arial" panose="020B0604020202020204" pitchFamily="34" charset="0"/>
              <a:buChar char="•"/>
            </a:pPr>
            <a:r>
              <a:rPr lang="en-US" sz="2000" cap="none" spc="0" dirty="0">
                <a:latin typeface="+mn-lt"/>
              </a:rPr>
              <a:t>Scheduling budget counseling or student loan repayment counseling with HCCI</a:t>
            </a:r>
          </a:p>
          <a:p>
            <a:pPr marL="285750" indent="-285750">
              <a:lnSpc>
                <a:spcPct val="100000"/>
              </a:lnSpc>
              <a:spcBef>
                <a:spcPts val="0"/>
              </a:spcBef>
              <a:buFont typeface="Arial" panose="020B0604020202020204" pitchFamily="34" charset="0"/>
              <a:buChar char="•"/>
            </a:pPr>
            <a:r>
              <a:rPr lang="en-US" sz="2000" cap="none" spc="0" dirty="0">
                <a:latin typeface="+mn-lt"/>
              </a:rPr>
              <a:t>Making a plan to pay down debt, build credit, or save up for homeownership costs</a:t>
            </a:r>
          </a:p>
          <a:p>
            <a:pPr marL="285750" indent="-285750">
              <a:lnSpc>
                <a:spcPct val="100000"/>
              </a:lnSpc>
              <a:spcBef>
                <a:spcPts val="0"/>
              </a:spcBef>
              <a:buFont typeface="Arial" panose="020B0604020202020204" pitchFamily="34" charset="0"/>
              <a:buChar char="•"/>
            </a:pPr>
            <a:r>
              <a:rPr lang="en-US" sz="2000" cap="none" spc="0" dirty="0">
                <a:latin typeface="+mn-lt"/>
              </a:rPr>
              <a:t>Picking up an application for a Lawrence Habitat for Humanity Program</a:t>
            </a:r>
          </a:p>
          <a:p>
            <a:pPr marL="285750" indent="-285750">
              <a:lnSpc>
                <a:spcPct val="100000"/>
              </a:lnSpc>
              <a:spcBef>
                <a:spcPts val="0"/>
              </a:spcBef>
              <a:buFont typeface="Arial" panose="020B0604020202020204" pitchFamily="34" charset="0"/>
              <a:buChar char="•"/>
            </a:pPr>
            <a:r>
              <a:rPr lang="en-US" sz="2000" cap="none" spc="0" dirty="0">
                <a:latin typeface="+mn-lt"/>
              </a:rPr>
              <a:t>Scheduling a Prequalification with Tenants to Homeowners</a:t>
            </a:r>
          </a:p>
          <a:p>
            <a:pPr>
              <a:lnSpc>
                <a:spcPct val="100000"/>
              </a:lnSpc>
              <a:spcBef>
                <a:spcPts val="0"/>
              </a:spcBef>
            </a:pPr>
            <a:endParaRPr lang="en-US" sz="2000" cap="none" spc="0" dirty="0">
              <a:latin typeface="+mn-lt"/>
            </a:endParaRPr>
          </a:p>
          <a:p>
            <a:pPr>
              <a:lnSpc>
                <a:spcPct val="100000"/>
              </a:lnSpc>
              <a:spcBef>
                <a:spcPts val="0"/>
              </a:spcBef>
            </a:pPr>
            <a:r>
              <a:rPr lang="en-US" sz="2000" cap="none" spc="0" dirty="0">
                <a:latin typeface="+mn-lt"/>
              </a:rPr>
              <a:t>Slides and handbook is available at: </a:t>
            </a:r>
            <a:r>
              <a:rPr lang="en-US" sz="2000" b="1" u="sng" cap="none" spc="0" dirty="0">
                <a:latin typeface="+mn-lt"/>
              </a:rPr>
              <a:t>tenants-to-homeowners.org/homebuyer-workshop</a:t>
            </a:r>
          </a:p>
        </p:txBody>
      </p:sp>
      <p:pic>
        <p:nvPicPr>
          <p:cNvPr id="8" name="Picture 7" descr="A picture containing text&#10;&#10;Description automatically generated">
            <a:extLst>
              <a:ext uri="{FF2B5EF4-FFF2-40B4-BE49-F238E27FC236}">
                <a16:creationId xmlns:a16="http://schemas.microsoft.com/office/drawing/2014/main" id="{E1039D62-14A0-43FF-82F4-A36E95B18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0989" y="5346964"/>
            <a:ext cx="3711548" cy="1237182"/>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9B106FAB-2EB8-4C20-AB5F-B3D5966121A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3610" y="5346964"/>
            <a:ext cx="3187334" cy="1068640"/>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42289825-1FD7-41FE-89BE-D63D71214E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91974"/>
            <a:ext cx="4051635" cy="1347162"/>
          </a:xfrm>
          <a:prstGeom prst="rect">
            <a:avLst/>
          </a:prstGeom>
        </p:spPr>
      </p:pic>
    </p:spTree>
    <p:extLst>
      <p:ext uri="{BB962C8B-B14F-4D97-AF65-F5344CB8AC3E}">
        <p14:creationId xmlns:p14="http://schemas.microsoft.com/office/powerpoint/2010/main" val="543754225"/>
      </p:ext>
    </p:extLst>
  </p:cSld>
  <p:clrMapOvr>
    <a:masterClrMapping/>
  </p:clrMapOvr>
  <mc:AlternateContent xmlns:mc="http://schemas.openxmlformats.org/markup-compatibility/2006" xmlns:p14="http://schemas.microsoft.com/office/powerpoint/2010/main">
    <mc:Choice Requires="p14">
      <p:transition spd="slow" p14:dur="2000" advTm="561"/>
    </mc:Choice>
    <mc:Fallback xmlns="">
      <p:transition spd="slow" advTm="561"/>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F8537B-2B38-4EF5-9662-39AC49FCBA06}"/>
              </a:ext>
            </a:extLst>
          </p:cNvPr>
          <p:cNvSpPr>
            <a:spLocks noGrp="1"/>
          </p:cNvSpPr>
          <p:nvPr>
            <p:ph type="title"/>
          </p:nvPr>
        </p:nvSpPr>
        <p:spPr>
          <a:xfrm>
            <a:off x="3576085" y="617882"/>
            <a:ext cx="8115427" cy="1450757"/>
          </a:xfrm>
          <a:noFill/>
          <a:ln>
            <a:noFill/>
          </a:ln>
        </p:spPr>
        <p:txBody>
          <a:bodyPr>
            <a:normAutofit/>
          </a:bodyPr>
          <a:lstStyle/>
          <a:p>
            <a:r>
              <a:rPr lang="en-US" sz="3600" dirty="0">
                <a:solidFill>
                  <a:schemeClr val="tx2"/>
                </a:solidFill>
              </a:rPr>
              <a:t>What lenders want to see for pre-approval</a:t>
            </a:r>
          </a:p>
        </p:txBody>
      </p:sp>
      <p:cxnSp>
        <p:nvCxnSpPr>
          <p:cNvPr id="16" name="Straight Connector 15">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421A636-F3D2-4AD8-BECA-B71253D45E93}"/>
              </a:ext>
            </a:extLst>
          </p:cNvPr>
          <p:cNvSpPr>
            <a:spLocks noGrp="1"/>
          </p:cNvSpPr>
          <p:nvPr>
            <p:ph idx="1"/>
          </p:nvPr>
        </p:nvSpPr>
        <p:spPr>
          <a:xfrm>
            <a:off x="3742659" y="2262708"/>
            <a:ext cx="7715643" cy="4265677"/>
          </a:xfrm>
        </p:spPr>
        <p:txBody>
          <a:bodyPr>
            <a:noAutofit/>
          </a:bodyPr>
          <a:lstStyle/>
          <a:p>
            <a:pPr algn="ctr">
              <a:spcBef>
                <a:spcPts val="0"/>
              </a:spcBef>
              <a:spcAft>
                <a:spcPts val="1200"/>
              </a:spcAft>
            </a:pPr>
            <a:r>
              <a:rPr lang="en-US" b="1" i="1" dirty="0">
                <a:solidFill>
                  <a:schemeClr val="tx2"/>
                </a:solidFill>
              </a:rPr>
              <a:t>Lenders look at the whole, but they do not like risks</a:t>
            </a:r>
          </a:p>
          <a:p>
            <a:pPr eaLnBrk="1" hangingPunct="1">
              <a:spcBef>
                <a:spcPts val="0"/>
              </a:spcBef>
              <a:spcAft>
                <a:spcPts val="0"/>
              </a:spcAft>
              <a:buFontTx/>
              <a:buNone/>
            </a:pPr>
            <a:r>
              <a:rPr lang="en-US" altLang="en-US" b="1" dirty="0">
                <a:solidFill>
                  <a:schemeClr val="accent6"/>
                </a:solidFill>
              </a:rPr>
              <a:t>1) Income History</a:t>
            </a:r>
            <a:endParaRPr lang="en-US" altLang="en-US" b="1" dirty="0"/>
          </a:p>
          <a:p>
            <a:pPr lvl="1">
              <a:spcBef>
                <a:spcPts val="0"/>
              </a:spcBef>
              <a:spcAft>
                <a:spcPts val="0"/>
              </a:spcAft>
              <a:buClr>
                <a:schemeClr val="accent6"/>
              </a:buClr>
              <a:buFont typeface="Arial" panose="020B0604020202020204" pitchFamily="34" charset="0"/>
              <a:buChar char="•"/>
            </a:pPr>
            <a:r>
              <a:rPr lang="en-US" altLang="en-US" sz="2000" dirty="0">
                <a:solidFill>
                  <a:schemeClr val="tx2"/>
                </a:solidFill>
              </a:rPr>
              <a:t>2 years of consistent income. If self-employed, 2 tax years. </a:t>
            </a:r>
          </a:p>
          <a:p>
            <a:pPr lvl="1">
              <a:spcBef>
                <a:spcPts val="0"/>
              </a:spcBef>
              <a:spcAft>
                <a:spcPts val="0"/>
              </a:spcAft>
              <a:buClr>
                <a:schemeClr val="accent6"/>
              </a:buClr>
              <a:buFont typeface="Arial" panose="020B0604020202020204" pitchFamily="34" charset="0"/>
              <a:buChar char="•"/>
            </a:pPr>
            <a:r>
              <a:rPr lang="en-US" altLang="en-US" sz="2000" dirty="0">
                <a:solidFill>
                  <a:schemeClr val="tx2"/>
                </a:solidFill>
              </a:rPr>
              <a:t>Income must be verifiable.</a:t>
            </a:r>
          </a:p>
          <a:p>
            <a:pPr lvl="1">
              <a:spcBef>
                <a:spcPts val="0"/>
              </a:spcBef>
              <a:spcAft>
                <a:spcPts val="0"/>
              </a:spcAft>
              <a:buClr>
                <a:schemeClr val="accent6"/>
              </a:buClr>
              <a:buFont typeface="Arial" panose="020B0604020202020204" pitchFamily="34" charset="0"/>
              <a:buChar char="•"/>
            </a:pPr>
            <a:r>
              <a:rPr lang="en-US" altLang="en-US" sz="2000" dirty="0">
                <a:solidFill>
                  <a:schemeClr val="tx2"/>
                </a:solidFill>
              </a:rPr>
              <a:t>Post-COVID has required more evidence of consistency, if it varies</a:t>
            </a:r>
            <a:br>
              <a:rPr lang="en-US" altLang="en-US" sz="2000" dirty="0"/>
            </a:br>
            <a:endParaRPr lang="en-US" altLang="en-US" sz="2000" dirty="0"/>
          </a:p>
          <a:p>
            <a:pPr eaLnBrk="1" hangingPunct="1">
              <a:spcBef>
                <a:spcPts val="0"/>
              </a:spcBef>
              <a:spcAft>
                <a:spcPts val="0"/>
              </a:spcAft>
              <a:buFontTx/>
              <a:buNone/>
            </a:pPr>
            <a:r>
              <a:rPr lang="en-US" altLang="en-US" b="1" dirty="0">
                <a:solidFill>
                  <a:schemeClr val="accent5"/>
                </a:solidFill>
              </a:rPr>
              <a:t>2) Proof that you pay bills on time</a:t>
            </a:r>
            <a:endParaRPr lang="en-US" altLang="en-US" b="1" dirty="0"/>
          </a:p>
          <a:p>
            <a:pPr lvl="1">
              <a:spcBef>
                <a:spcPts val="0"/>
              </a:spcBef>
              <a:spcAft>
                <a:spcPts val="0"/>
              </a:spcAft>
              <a:buClr>
                <a:schemeClr val="accent1">
                  <a:lumMod val="75000"/>
                </a:schemeClr>
              </a:buClr>
              <a:buFont typeface="Arial" panose="020B0604020202020204" pitchFamily="34" charset="0"/>
              <a:buChar char="•"/>
            </a:pPr>
            <a:r>
              <a:rPr lang="en-US" altLang="en-US" sz="2000" dirty="0">
                <a:solidFill>
                  <a:schemeClr val="tx2"/>
                </a:solidFill>
              </a:rPr>
              <a:t>2 years positive bill paying history from credit score 670+</a:t>
            </a:r>
          </a:p>
          <a:p>
            <a:pPr lvl="1">
              <a:spcBef>
                <a:spcPts val="0"/>
              </a:spcBef>
              <a:spcAft>
                <a:spcPts val="0"/>
              </a:spcAft>
              <a:buClr>
                <a:schemeClr val="accent1">
                  <a:lumMod val="75000"/>
                </a:schemeClr>
              </a:buClr>
              <a:buFont typeface="Arial" panose="020B0604020202020204" pitchFamily="34" charset="0"/>
              <a:buChar char="•"/>
            </a:pPr>
            <a:r>
              <a:rPr lang="en-US" altLang="en-US" sz="2000" dirty="0">
                <a:solidFill>
                  <a:schemeClr val="tx2"/>
                </a:solidFill>
              </a:rPr>
              <a:t>Bankruptcy discharged and all judgements/collections satisfied </a:t>
            </a:r>
            <a:br>
              <a:rPr lang="en-US" altLang="en-US" sz="2000" dirty="0"/>
            </a:br>
            <a:endParaRPr lang="en-US" altLang="en-US" sz="2000" dirty="0"/>
          </a:p>
          <a:p>
            <a:pPr eaLnBrk="1" hangingPunct="1">
              <a:spcBef>
                <a:spcPts val="0"/>
              </a:spcBef>
              <a:spcAft>
                <a:spcPts val="0"/>
              </a:spcAft>
              <a:buFontTx/>
              <a:buNone/>
            </a:pPr>
            <a:r>
              <a:rPr lang="en-US" altLang="en-US" b="1" dirty="0">
                <a:solidFill>
                  <a:srgbClr val="679A7A"/>
                </a:solidFill>
              </a:rPr>
              <a:t>3) Low amount of debt</a:t>
            </a:r>
          </a:p>
          <a:p>
            <a:pPr lvl="1">
              <a:spcBef>
                <a:spcPts val="0"/>
              </a:spcBef>
              <a:spcAft>
                <a:spcPts val="0"/>
              </a:spcAft>
              <a:buClr>
                <a:schemeClr val="bg2">
                  <a:lumMod val="75000"/>
                </a:schemeClr>
              </a:buClr>
              <a:buFont typeface="Arial" panose="020B0604020202020204" pitchFamily="34" charset="0"/>
              <a:buChar char="•"/>
            </a:pPr>
            <a:r>
              <a:rPr lang="en-US" altLang="en-US" sz="2000" dirty="0">
                <a:solidFill>
                  <a:schemeClr val="tx2"/>
                </a:solidFill>
              </a:rPr>
              <a:t>Debt-to-Income Ratio not over 38%</a:t>
            </a:r>
          </a:p>
          <a:p>
            <a:pPr lvl="1">
              <a:spcBef>
                <a:spcPts val="0"/>
              </a:spcBef>
              <a:spcAft>
                <a:spcPts val="0"/>
              </a:spcAft>
              <a:buClr>
                <a:schemeClr val="bg2">
                  <a:lumMod val="75000"/>
                </a:schemeClr>
              </a:buClr>
              <a:buFont typeface="Arial" panose="020B0604020202020204" pitchFamily="34" charset="0"/>
              <a:buChar char="•"/>
            </a:pPr>
            <a:r>
              <a:rPr lang="en-US" altLang="en-US" sz="2000" dirty="0">
                <a:solidFill>
                  <a:schemeClr val="tx2"/>
                </a:solidFill>
              </a:rPr>
              <a:t>Assets to cover down payment/closing costs</a:t>
            </a:r>
          </a:p>
          <a:p>
            <a:pPr eaLnBrk="1" hangingPunct="1">
              <a:spcBef>
                <a:spcPts val="0"/>
              </a:spcBef>
              <a:spcAft>
                <a:spcPts val="0"/>
              </a:spcAft>
            </a:pPr>
            <a:endParaRPr lang="en-US" altLang="en-US" dirty="0"/>
          </a:p>
          <a:p>
            <a:pPr eaLnBrk="1" hangingPunct="1">
              <a:spcBef>
                <a:spcPts val="0"/>
              </a:spcBef>
              <a:spcAft>
                <a:spcPts val="0"/>
              </a:spcAft>
            </a:pPr>
            <a:endParaRPr lang="en-US" altLang="en-US" dirty="0"/>
          </a:p>
          <a:p>
            <a:pPr>
              <a:spcBef>
                <a:spcPts val="0"/>
              </a:spcBef>
              <a:spcAft>
                <a:spcPts val="0"/>
              </a:spcAft>
            </a:pPr>
            <a:endParaRPr lang="en-US" dirty="0"/>
          </a:p>
        </p:txBody>
      </p:sp>
      <p:pic>
        <p:nvPicPr>
          <p:cNvPr id="13" name="Picture 12" descr="Paper files on the table">
            <a:extLst>
              <a:ext uri="{FF2B5EF4-FFF2-40B4-BE49-F238E27FC236}">
                <a16:creationId xmlns:a16="http://schemas.microsoft.com/office/drawing/2014/main" id="{7104C8E5-4432-4D83-9E09-98A54D260235}"/>
              </a:ext>
            </a:extLst>
          </p:cNvPr>
          <p:cNvPicPr>
            <a:picLocks noChangeAspect="1"/>
          </p:cNvPicPr>
          <p:nvPr/>
        </p:nvPicPr>
        <p:blipFill rotWithShape="1">
          <a:blip r:embed="rId2">
            <a:extLst>
              <a:ext uri="{28A0092B-C50C-407E-A947-70E740481C1C}">
                <a14:useLocalDpi xmlns:a14="http://schemas.microsoft.com/office/drawing/2010/main" val="0"/>
              </a:ext>
            </a:extLst>
          </a:blip>
          <a:srcRect l="19275" r="47129"/>
          <a:stretch/>
        </p:blipFill>
        <p:spPr>
          <a:xfrm>
            <a:off x="-2" y="0"/>
            <a:ext cx="3442337" cy="6858001"/>
          </a:xfrm>
          <a:prstGeom prst="rect">
            <a:avLst/>
          </a:prstGeom>
        </p:spPr>
      </p:pic>
    </p:spTree>
    <p:extLst>
      <p:ext uri="{BB962C8B-B14F-4D97-AF65-F5344CB8AC3E}">
        <p14:creationId xmlns:p14="http://schemas.microsoft.com/office/powerpoint/2010/main" val="2424900157"/>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FAF2D78-5889-421A-AE74-79B7D464F0CE}"/>
              </a:ext>
            </a:extLst>
          </p:cNvPr>
          <p:cNvSpPr/>
          <p:nvPr/>
        </p:nvSpPr>
        <p:spPr>
          <a:xfrm>
            <a:off x="5563162" y="2216765"/>
            <a:ext cx="5871701" cy="343822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F90BBD-B32A-4D7E-B249-E78536683915}"/>
              </a:ext>
            </a:extLst>
          </p:cNvPr>
          <p:cNvSpPr>
            <a:spLocks noGrp="1"/>
          </p:cNvSpPr>
          <p:nvPr>
            <p:ph type="title"/>
          </p:nvPr>
        </p:nvSpPr>
        <p:spPr/>
        <p:txBody>
          <a:bodyPr/>
          <a:lstStyle/>
          <a:p>
            <a:pPr algn="ctr"/>
            <a:r>
              <a:rPr lang="en-US" altLang="en-US" sz="4800" dirty="0">
                <a:solidFill>
                  <a:schemeClr val="tx2"/>
                </a:solidFill>
              </a:rPr>
              <a:t>Income:  What Can you Afford?</a:t>
            </a:r>
            <a:endParaRPr lang="en-US" dirty="0">
              <a:solidFill>
                <a:schemeClr val="tx2"/>
              </a:solidFill>
            </a:endParaRPr>
          </a:p>
        </p:txBody>
      </p:sp>
      <p:sp>
        <p:nvSpPr>
          <p:cNvPr id="3" name="Content Placeholder 2">
            <a:extLst>
              <a:ext uri="{FF2B5EF4-FFF2-40B4-BE49-F238E27FC236}">
                <a16:creationId xmlns:a16="http://schemas.microsoft.com/office/drawing/2014/main" id="{E1B3F9D1-1BF4-499B-BCCF-1A6E6CAFBE51}"/>
              </a:ext>
            </a:extLst>
          </p:cNvPr>
          <p:cNvSpPr>
            <a:spLocks noGrp="1"/>
          </p:cNvSpPr>
          <p:nvPr>
            <p:ph idx="1"/>
          </p:nvPr>
        </p:nvSpPr>
        <p:spPr>
          <a:xfrm>
            <a:off x="554636" y="2216765"/>
            <a:ext cx="4917938" cy="3197223"/>
          </a:xfrm>
        </p:spPr>
        <p:txBody>
          <a:bodyPr>
            <a:normAutofit fontScale="92500" lnSpcReduction="10000"/>
          </a:bodyPr>
          <a:lstStyle/>
          <a:p>
            <a:pPr marL="274320" indent="-274320" eaLnBrk="1" hangingPunct="1">
              <a:lnSpc>
                <a:spcPct val="100000"/>
              </a:lnSpc>
              <a:spcBef>
                <a:spcPts val="600"/>
              </a:spcBef>
              <a:buClr>
                <a:schemeClr val="accent3"/>
              </a:buClr>
              <a:buFont typeface="+mj-lt"/>
              <a:buAutoNum type="arabicPeriod"/>
            </a:pPr>
            <a:r>
              <a:rPr lang="en-US" altLang="en-US" sz="2000" dirty="0">
                <a:solidFill>
                  <a:schemeClr val="tx2"/>
                </a:solidFill>
              </a:rPr>
              <a:t>Lender looks at 30-38% of monthly gross minus debt.</a:t>
            </a:r>
          </a:p>
          <a:p>
            <a:pPr marL="274320" indent="-274320" eaLnBrk="1" hangingPunct="1">
              <a:lnSpc>
                <a:spcPct val="100000"/>
              </a:lnSpc>
              <a:spcBef>
                <a:spcPts val="600"/>
              </a:spcBef>
              <a:buClr>
                <a:schemeClr val="accent3"/>
              </a:buClr>
              <a:buFont typeface="+mj-lt"/>
              <a:buAutoNum type="arabicPeriod"/>
            </a:pPr>
            <a:r>
              <a:rPr lang="en-US" altLang="en-US" sz="2000" dirty="0">
                <a:solidFill>
                  <a:schemeClr val="tx2"/>
                </a:solidFill>
              </a:rPr>
              <a:t>70% of payment is principal and interest.  The amount you can buy depends on the interest rate.</a:t>
            </a:r>
          </a:p>
          <a:p>
            <a:pPr marL="274320" indent="-274320">
              <a:lnSpc>
                <a:spcPct val="100000"/>
              </a:lnSpc>
              <a:spcBef>
                <a:spcPts val="600"/>
              </a:spcBef>
              <a:buClr>
                <a:schemeClr val="accent3"/>
              </a:buClr>
              <a:buFont typeface="+mj-lt"/>
              <a:buAutoNum type="arabicPeriod"/>
            </a:pPr>
            <a:r>
              <a:rPr lang="en-US" altLang="en-US" sz="2000" dirty="0">
                <a:solidFill>
                  <a:schemeClr val="tx2"/>
                </a:solidFill>
              </a:rPr>
              <a:t>Must also consider homeowners insurance premiums and property taxes (30% of payment, paid to Escrow).</a:t>
            </a:r>
            <a:endParaRPr lang="en-US" altLang="en-US" dirty="0">
              <a:solidFill>
                <a:schemeClr val="tx2"/>
              </a:solidFill>
            </a:endParaRPr>
          </a:p>
          <a:p>
            <a:pPr marL="0" indent="0">
              <a:lnSpc>
                <a:spcPct val="100000"/>
              </a:lnSpc>
              <a:spcBef>
                <a:spcPts val="600"/>
              </a:spcBef>
              <a:buClr>
                <a:schemeClr val="accent3"/>
              </a:buClr>
              <a:buNone/>
            </a:pPr>
            <a:r>
              <a:rPr lang="en-US" altLang="en-US" sz="2000" dirty="0">
                <a:solidFill>
                  <a:schemeClr val="tx2"/>
                </a:solidFill>
              </a:rPr>
              <a:t>The amount you have down also influences what you can finance.</a:t>
            </a:r>
          </a:p>
          <a:p>
            <a:pPr marL="0" indent="0">
              <a:lnSpc>
                <a:spcPct val="100000"/>
              </a:lnSpc>
              <a:spcBef>
                <a:spcPts val="600"/>
              </a:spcBef>
              <a:buClr>
                <a:schemeClr val="accent3"/>
              </a:buClr>
              <a:buNone/>
            </a:pPr>
            <a:endParaRPr lang="en-US" altLang="en-US" sz="2000" dirty="0">
              <a:solidFill>
                <a:schemeClr val="tx2"/>
              </a:solidFill>
            </a:endParaRPr>
          </a:p>
        </p:txBody>
      </p:sp>
      <p:graphicFrame>
        <p:nvGraphicFramePr>
          <p:cNvPr id="7" name="Table 7">
            <a:extLst>
              <a:ext uri="{FF2B5EF4-FFF2-40B4-BE49-F238E27FC236}">
                <a16:creationId xmlns:a16="http://schemas.microsoft.com/office/drawing/2014/main" id="{8E93537E-FCDA-4AA3-A3EA-308905EB517B}"/>
              </a:ext>
            </a:extLst>
          </p:cNvPr>
          <p:cNvGraphicFramePr>
            <a:graphicFrameLocks noGrp="1"/>
          </p:cNvGraphicFramePr>
          <p:nvPr>
            <p:extLst>
              <p:ext uri="{D42A27DB-BD31-4B8C-83A1-F6EECF244321}">
                <p14:modId xmlns:p14="http://schemas.microsoft.com/office/powerpoint/2010/main" val="3686887741"/>
              </p:ext>
            </p:extLst>
          </p:nvPr>
        </p:nvGraphicFramePr>
        <p:xfrm>
          <a:off x="5753661" y="3195672"/>
          <a:ext cx="5495364" cy="2218316"/>
        </p:xfrm>
        <a:graphic>
          <a:graphicData uri="http://schemas.openxmlformats.org/drawingml/2006/table">
            <a:tbl>
              <a:tblPr firstRow="1" bandRow="1">
                <a:tableStyleId>{F2DE63D5-997A-4646-A377-4702673A728D}</a:tableStyleId>
              </a:tblPr>
              <a:tblGrid>
                <a:gridCol w="1373841">
                  <a:extLst>
                    <a:ext uri="{9D8B030D-6E8A-4147-A177-3AD203B41FA5}">
                      <a16:colId xmlns:a16="http://schemas.microsoft.com/office/drawing/2014/main" val="3759066818"/>
                    </a:ext>
                  </a:extLst>
                </a:gridCol>
                <a:gridCol w="1373841">
                  <a:extLst>
                    <a:ext uri="{9D8B030D-6E8A-4147-A177-3AD203B41FA5}">
                      <a16:colId xmlns:a16="http://schemas.microsoft.com/office/drawing/2014/main" val="4105675496"/>
                    </a:ext>
                  </a:extLst>
                </a:gridCol>
                <a:gridCol w="1373841">
                  <a:extLst>
                    <a:ext uri="{9D8B030D-6E8A-4147-A177-3AD203B41FA5}">
                      <a16:colId xmlns:a16="http://schemas.microsoft.com/office/drawing/2014/main" val="2110081984"/>
                    </a:ext>
                  </a:extLst>
                </a:gridCol>
                <a:gridCol w="1373841">
                  <a:extLst>
                    <a:ext uri="{9D8B030D-6E8A-4147-A177-3AD203B41FA5}">
                      <a16:colId xmlns:a16="http://schemas.microsoft.com/office/drawing/2014/main" val="933617437"/>
                    </a:ext>
                  </a:extLst>
                </a:gridCol>
              </a:tblGrid>
              <a:tr h="755276">
                <a:tc>
                  <a:txBody>
                    <a:bodyPr/>
                    <a:lstStyle/>
                    <a:p>
                      <a:pPr algn="ctr">
                        <a:lnSpc>
                          <a:spcPct val="80000"/>
                        </a:lnSpc>
                      </a:pPr>
                      <a:r>
                        <a:rPr lang="en-US" sz="1600" b="1" dirty="0"/>
                        <a:t>1. Total Monthly Payment</a:t>
                      </a:r>
                    </a:p>
                  </a:txBody>
                  <a:tcPr anchor="ctr"/>
                </a:tc>
                <a:tc>
                  <a:txBody>
                    <a:bodyPr/>
                    <a:lstStyle/>
                    <a:p>
                      <a:pPr algn="ctr">
                        <a:lnSpc>
                          <a:spcPct val="80000"/>
                        </a:lnSpc>
                      </a:pPr>
                      <a:r>
                        <a:rPr lang="en-US" sz="1600" b="1" dirty="0"/>
                        <a:t>2. Principal &amp; Interest</a:t>
                      </a:r>
                    </a:p>
                  </a:txBody>
                  <a:tcPr anchor="ctr"/>
                </a:tc>
                <a:tc>
                  <a:txBody>
                    <a:bodyPr/>
                    <a:lstStyle/>
                    <a:p>
                      <a:pPr algn="ctr">
                        <a:lnSpc>
                          <a:spcPct val="80000"/>
                        </a:lnSpc>
                      </a:pPr>
                      <a:r>
                        <a:rPr lang="en-US" sz="1600" b="1" dirty="0"/>
                        <a:t>3. Taxes &amp; Insurance</a:t>
                      </a:r>
                    </a:p>
                  </a:txBody>
                  <a:tcPr anchor="ctr"/>
                </a:tc>
                <a:tc>
                  <a:txBody>
                    <a:bodyPr/>
                    <a:lstStyle/>
                    <a:p>
                      <a:pPr algn="ctr">
                        <a:lnSpc>
                          <a:spcPct val="80000"/>
                        </a:lnSpc>
                      </a:pPr>
                      <a:r>
                        <a:rPr lang="en-US" sz="1600" b="1" dirty="0"/>
                        <a:t>Amount you can finance </a:t>
                      </a:r>
                    </a:p>
                  </a:txBody>
                  <a:tcPr anchor="ctr"/>
                </a:tc>
                <a:extLst>
                  <a:ext uri="{0D108BD9-81ED-4DB2-BD59-A6C34878D82A}">
                    <a16:rowId xmlns:a16="http://schemas.microsoft.com/office/drawing/2014/main" val="1711039147"/>
                  </a:ext>
                </a:extLst>
              </a:tr>
              <a:tr h="365760">
                <a:tc gridSpan="4">
                  <a:txBody>
                    <a:bodyPr/>
                    <a:lstStyle/>
                    <a:p>
                      <a:pPr algn="ctr"/>
                      <a:r>
                        <a:rPr lang="en-US" dirty="0">
                          <a:solidFill>
                            <a:schemeClr val="tx2"/>
                          </a:solidFill>
                        </a:rPr>
                        <a:t>32K annual income</a:t>
                      </a:r>
                    </a:p>
                  </a:txBody>
                  <a:tcPr anchor="ctr">
                    <a:solidFill>
                      <a:schemeClr val="accent3">
                        <a:lumMod val="40000"/>
                        <a:lumOff val="60000"/>
                      </a:schemeClr>
                    </a:solidFill>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32031821"/>
                  </a:ext>
                </a:extLst>
              </a:tr>
              <a:tr h="365760">
                <a:tc>
                  <a:txBody>
                    <a:bodyPr/>
                    <a:lstStyle/>
                    <a:p>
                      <a:pPr algn="ctr"/>
                      <a:r>
                        <a:rPr lang="en-US" dirty="0"/>
                        <a:t>850</a:t>
                      </a:r>
                    </a:p>
                  </a:txBody>
                  <a:tcPr/>
                </a:tc>
                <a:tc>
                  <a:txBody>
                    <a:bodyPr/>
                    <a:lstStyle/>
                    <a:p>
                      <a:pPr algn="ctr"/>
                      <a:r>
                        <a:rPr lang="en-US" dirty="0">
                          <a:solidFill>
                            <a:schemeClr val="tx2"/>
                          </a:solidFill>
                        </a:rPr>
                        <a:t>625</a:t>
                      </a:r>
                    </a:p>
                  </a:txBody>
                  <a:tcPr/>
                </a:tc>
                <a:tc>
                  <a:txBody>
                    <a:bodyPr/>
                    <a:lstStyle/>
                    <a:p>
                      <a:pPr algn="ctr"/>
                      <a:r>
                        <a:rPr lang="en-US" dirty="0">
                          <a:solidFill>
                            <a:schemeClr val="tx2"/>
                          </a:solidFill>
                        </a:rPr>
                        <a:t>225</a:t>
                      </a:r>
                    </a:p>
                  </a:txBody>
                  <a:tcPr/>
                </a:tc>
                <a:tc>
                  <a:txBody>
                    <a:bodyPr/>
                    <a:lstStyle/>
                    <a:p>
                      <a:pPr algn="ctr"/>
                      <a:r>
                        <a:rPr lang="en-US" dirty="0">
                          <a:solidFill>
                            <a:schemeClr val="tx2"/>
                          </a:solidFill>
                        </a:rPr>
                        <a:t>100,000</a:t>
                      </a:r>
                    </a:p>
                  </a:txBody>
                  <a:tcPr/>
                </a:tc>
                <a:extLst>
                  <a:ext uri="{0D108BD9-81ED-4DB2-BD59-A6C34878D82A}">
                    <a16:rowId xmlns:a16="http://schemas.microsoft.com/office/drawing/2014/main" val="1549229532"/>
                  </a:ext>
                </a:extLst>
              </a:tr>
              <a:tr h="365760">
                <a:tc gridSpan="4">
                  <a:txBody>
                    <a:bodyPr/>
                    <a:lstStyle/>
                    <a:p>
                      <a:pPr algn="ctr"/>
                      <a:r>
                        <a:rPr lang="en-US" dirty="0">
                          <a:solidFill>
                            <a:schemeClr val="tx2"/>
                          </a:solidFill>
                        </a:rPr>
                        <a:t>40K annual income</a:t>
                      </a:r>
                    </a:p>
                  </a:txBody>
                  <a:tcPr anchor="ctr">
                    <a:solidFill>
                      <a:schemeClr val="accent3">
                        <a:lumMod val="40000"/>
                        <a:lumOff val="6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00509270"/>
                  </a:ext>
                </a:extLst>
              </a:tr>
              <a:tr h="365760">
                <a:tc>
                  <a:txBody>
                    <a:bodyPr/>
                    <a:lstStyle/>
                    <a:p>
                      <a:pPr algn="ctr"/>
                      <a:r>
                        <a:rPr lang="en-US" dirty="0"/>
                        <a:t>1,075</a:t>
                      </a:r>
                    </a:p>
                  </a:txBody>
                  <a:tcPr/>
                </a:tc>
                <a:tc>
                  <a:txBody>
                    <a:bodyPr/>
                    <a:lstStyle/>
                    <a:p>
                      <a:pPr algn="ctr"/>
                      <a:r>
                        <a:rPr lang="en-US" dirty="0">
                          <a:solidFill>
                            <a:schemeClr val="tx2"/>
                          </a:solidFill>
                        </a:rPr>
                        <a:t>825</a:t>
                      </a:r>
                    </a:p>
                  </a:txBody>
                  <a:tcPr/>
                </a:tc>
                <a:tc>
                  <a:txBody>
                    <a:bodyPr/>
                    <a:lstStyle/>
                    <a:p>
                      <a:pPr algn="ctr"/>
                      <a:r>
                        <a:rPr lang="en-US" dirty="0">
                          <a:solidFill>
                            <a:schemeClr val="tx2"/>
                          </a:solidFill>
                        </a:rPr>
                        <a:t>250</a:t>
                      </a:r>
                    </a:p>
                  </a:txBody>
                  <a:tcPr/>
                </a:tc>
                <a:tc>
                  <a:txBody>
                    <a:bodyPr/>
                    <a:lstStyle/>
                    <a:p>
                      <a:pPr algn="ctr"/>
                      <a:r>
                        <a:rPr lang="en-US" dirty="0">
                          <a:solidFill>
                            <a:schemeClr val="tx2"/>
                          </a:solidFill>
                        </a:rPr>
                        <a:t>128,000</a:t>
                      </a:r>
                    </a:p>
                  </a:txBody>
                  <a:tcPr/>
                </a:tc>
                <a:extLst>
                  <a:ext uri="{0D108BD9-81ED-4DB2-BD59-A6C34878D82A}">
                    <a16:rowId xmlns:a16="http://schemas.microsoft.com/office/drawing/2014/main" val="2699175588"/>
                  </a:ext>
                </a:extLst>
              </a:tr>
            </a:tbl>
          </a:graphicData>
        </a:graphic>
      </p:graphicFrame>
      <p:sp>
        <p:nvSpPr>
          <p:cNvPr id="8" name="Content Placeholder 2">
            <a:extLst>
              <a:ext uri="{FF2B5EF4-FFF2-40B4-BE49-F238E27FC236}">
                <a16:creationId xmlns:a16="http://schemas.microsoft.com/office/drawing/2014/main" id="{C01266E1-3897-4F99-A00C-FA56423CA013}"/>
              </a:ext>
            </a:extLst>
          </p:cNvPr>
          <p:cNvSpPr txBox="1">
            <a:spLocks/>
          </p:cNvSpPr>
          <p:nvPr/>
        </p:nvSpPr>
        <p:spPr>
          <a:xfrm>
            <a:off x="5753661" y="2360793"/>
            <a:ext cx="5495364" cy="71437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spcBef>
                <a:spcPts val="600"/>
              </a:spcBef>
              <a:buNone/>
            </a:pPr>
            <a:r>
              <a:rPr lang="en-US" dirty="0">
                <a:solidFill>
                  <a:schemeClr val="tx2"/>
                </a:solidFill>
              </a:rPr>
              <a:t>Example of 30% Total Monthly Payment with no debt load and a 6.75% Interest Rate:</a:t>
            </a:r>
          </a:p>
        </p:txBody>
      </p:sp>
    </p:spTree>
    <p:extLst>
      <p:ext uri="{BB962C8B-B14F-4D97-AF65-F5344CB8AC3E}">
        <p14:creationId xmlns:p14="http://schemas.microsoft.com/office/powerpoint/2010/main" val="2256029515"/>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BDB91-586D-419E-9182-711895033EFC}"/>
              </a:ext>
            </a:extLst>
          </p:cNvPr>
          <p:cNvSpPr>
            <a:spLocks noGrp="1"/>
          </p:cNvSpPr>
          <p:nvPr>
            <p:ph type="title"/>
          </p:nvPr>
        </p:nvSpPr>
        <p:spPr/>
        <p:txBody>
          <a:bodyPr/>
          <a:lstStyle/>
          <a:p>
            <a:r>
              <a:rPr lang="en-US" altLang="en-US" sz="4800" dirty="0">
                <a:solidFill>
                  <a:schemeClr val="tx2"/>
                </a:solidFill>
              </a:rPr>
              <a:t>Looking at Credit</a:t>
            </a:r>
            <a:endParaRPr lang="en-US" dirty="0">
              <a:solidFill>
                <a:schemeClr val="tx2"/>
              </a:solidFill>
            </a:endParaRPr>
          </a:p>
        </p:txBody>
      </p:sp>
      <p:sp>
        <p:nvSpPr>
          <p:cNvPr id="3" name="Content Placeholder 2">
            <a:extLst>
              <a:ext uri="{FF2B5EF4-FFF2-40B4-BE49-F238E27FC236}">
                <a16:creationId xmlns:a16="http://schemas.microsoft.com/office/drawing/2014/main" id="{25A0DA99-CA01-4623-876B-52D5F4D892B2}"/>
              </a:ext>
            </a:extLst>
          </p:cNvPr>
          <p:cNvSpPr>
            <a:spLocks noGrp="1"/>
          </p:cNvSpPr>
          <p:nvPr>
            <p:ph idx="1"/>
          </p:nvPr>
        </p:nvSpPr>
        <p:spPr/>
        <p:txBody>
          <a:bodyPr>
            <a:noAutofit/>
          </a:bodyPr>
          <a:lstStyle/>
          <a:p>
            <a:pPr lvl="1">
              <a:lnSpc>
                <a:spcPct val="100000"/>
              </a:lnSpc>
              <a:spcBef>
                <a:spcPts val="0"/>
              </a:spcBef>
              <a:buFont typeface="Arial" panose="020B0604020202020204" pitchFamily="34" charset="0"/>
              <a:buChar char="•"/>
              <a:defRPr/>
            </a:pPr>
            <a:r>
              <a:rPr lang="en-US" altLang="en-US" dirty="0">
                <a:solidFill>
                  <a:schemeClr val="tx2"/>
                </a:solidFill>
              </a:rPr>
              <a:t>Information found on credit reports: Public records, identification, inquiries, and payment history on revolving debt, installment loans and mortgages. </a:t>
            </a:r>
          </a:p>
          <a:p>
            <a:pPr lvl="1">
              <a:lnSpc>
                <a:spcPct val="100000"/>
              </a:lnSpc>
              <a:spcBef>
                <a:spcPts val="0"/>
              </a:spcBef>
              <a:buFont typeface="Arial" panose="020B0604020202020204" pitchFamily="34" charset="0"/>
              <a:buChar char="•"/>
              <a:defRPr/>
            </a:pPr>
            <a:r>
              <a:rPr lang="en-US" altLang="en-US" dirty="0">
                <a:solidFill>
                  <a:schemeClr val="tx2"/>
                </a:solidFill>
              </a:rPr>
              <a:t>Standardizes process—goal is to avoid bias.</a:t>
            </a:r>
          </a:p>
          <a:p>
            <a:pPr lvl="1">
              <a:lnSpc>
                <a:spcPct val="100000"/>
              </a:lnSpc>
              <a:spcBef>
                <a:spcPts val="0"/>
              </a:spcBef>
              <a:buFont typeface="Arial" panose="020B0604020202020204" pitchFamily="34" charset="0"/>
              <a:buChar char="•"/>
              <a:defRPr/>
            </a:pPr>
            <a:r>
              <a:rPr lang="en-US" altLang="en-US" dirty="0">
                <a:solidFill>
                  <a:schemeClr val="tx2"/>
                </a:solidFill>
              </a:rPr>
              <a:t>FICO score 300-850 higher the better. </a:t>
            </a:r>
            <a:r>
              <a:rPr lang="en-US" altLang="en-US" b="1" dirty="0">
                <a:solidFill>
                  <a:schemeClr val="tx2"/>
                </a:solidFill>
              </a:rPr>
              <a:t>670+ golden</a:t>
            </a:r>
          </a:p>
          <a:p>
            <a:pPr lvl="1">
              <a:lnSpc>
                <a:spcPct val="100000"/>
              </a:lnSpc>
              <a:spcBef>
                <a:spcPts val="0"/>
              </a:spcBef>
              <a:buFont typeface="Arial" panose="020B0604020202020204" pitchFamily="34" charset="0"/>
              <a:buChar char="•"/>
              <a:defRPr/>
            </a:pPr>
            <a:r>
              <a:rPr lang="en-US" altLang="en-US" dirty="0">
                <a:solidFill>
                  <a:schemeClr val="tx2"/>
                </a:solidFill>
              </a:rPr>
              <a:t>3 Credit Bureaus—Equifax, Experian, Trans Union—lenders pull composite score or use mean score from all 3. </a:t>
            </a:r>
          </a:p>
          <a:p>
            <a:pPr lvl="1">
              <a:lnSpc>
                <a:spcPct val="100000"/>
              </a:lnSpc>
              <a:spcBef>
                <a:spcPts val="0"/>
              </a:spcBef>
              <a:buFont typeface="Arial" panose="020B0604020202020204" pitchFamily="34" charset="0"/>
              <a:buChar char="•"/>
              <a:defRPr/>
            </a:pPr>
            <a:r>
              <a:rPr lang="en-US" altLang="en-US" dirty="0">
                <a:solidFill>
                  <a:schemeClr val="tx2"/>
                </a:solidFill>
              </a:rPr>
              <a:t>Some creditors report to only 1, occasionally making scores vary.</a:t>
            </a:r>
          </a:p>
          <a:p>
            <a:pPr lvl="1">
              <a:lnSpc>
                <a:spcPct val="100000"/>
              </a:lnSpc>
              <a:spcBef>
                <a:spcPts val="0"/>
              </a:spcBef>
              <a:buFont typeface="Arial" panose="020B0604020202020204" pitchFamily="34" charset="0"/>
              <a:buChar char="•"/>
              <a:defRPr/>
            </a:pPr>
            <a:r>
              <a:rPr lang="en-US" altLang="en-US" dirty="0">
                <a:solidFill>
                  <a:schemeClr val="tx2"/>
                </a:solidFill>
              </a:rPr>
              <a:t>Unsettled past dues plunge score.</a:t>
            </a:r>
          </a:p>
          <a:p>
            <a:pPr lvl="1">
              <a:lnSpc>
                <a:spcPct val="100000"/>
              </a:lnSpc>
              <a:spcBef>
                <a:spcPts val="0"/>
              </a:spcBef>
              <a:buFont typeface="Arial" panose="020B0604020202020204" pitchFamily="34" charset="0"/>
              <a:buChar char="•"/>
              <a:defRPr/>
            </a:pPr>
            <a:r>
              <a:rPr lang="en-US" altLang="en-US" dirty="0">
                <a:solidFill>
                  <a:schemeClr val="tx2"/>
                </a:solidFill>
              </a:rPr>
              <a:t>To dispute an error contact all bureaus in writing online</a:t>
            </a:r>
          </a:p>
          <a:p>
            <a:pPr lvl="1">
              <a:lnSpc>
                <a:spcPct val="100000"/>
              </a:lnSpc>
              <a:spcBef>
                <a:spcPts val="0"/>
              </a:spcBef>
              <a:buFont typeface="Arial" panose="020B0604020202020204" pitchFamily="34" charset="0"/>
              <a:buChar char="•"/>
              <a:defRPr/>
            </a:pPr>
            <a:r>
              <a:rPr lang="en-US" altLang="en-US" dirty="0">
                <a:solidFill>
                  <a:schemeClr val="tx2"/>
                </a:solidFill>
              </a:rPr>
              <a:t>Use letter of explanation that tells why there are black marks on credit history and why things have changed.</a:t>
            </a:r>
          </a:p>
          <a:p>
            <a:pPr lvl="1">
              <a:lnSpc>
                <a:spcPct val="100000"/>
              </a:lnSpc>
              <a:spcBef>
                <a:spcPts val="0"/>
              </a:spcBef>
              <a:spcAft>
                <a:spcPts val="1200"/>
              </a:spcAft>
              <a:buFont typeface="Arial" panose="020B0604020202020204" pitchFamily="34" charset="0"/>
              <a:buChar char="•"/>
              <a:defRPr/>
            </a:pPr>
            <a:r>
              <a:rPr lang="en-US" altLang="en-US" dirty="0">
                <a:solidFill>
                  <a:schemeClr val="tx2"/>
                </a:solidFill>
              </a:rPr>
              <a:t>Law requires bureaus to make one free credit report available to you annually—you may request one by phone, mail, or online.</a:t>
            </a:r>
            <a:endParaRPr lang="en-US" sz="1600" dirty="0">
              <a:solidFill>
                <a:schemeClr val="tx2"/>
              </a:solidFill>
            </a:endParaRPr>
          </a:p>
        </p:txBody>
      </p:sp>
      <p:sp>
        <p:nvSpPr>
          <p:cNvPr id="5" name="TextBox 4">
            <a:extLst>
              <a:ext uri="{FF2B5EF4-FFF2-40B4-BE49-F238E27FC236}">
                <a16:creationId xmlns:a16="http://schemas.microsoft.com/office/drawing/2014/main" id="{6C8D281B-5B56-4226-8AA7-648708A0D0DE}"/>
              </a:ext>
            </a:extLst>
          </p:cNvPr>
          <p:cNvSpPr txBox="1"/>
          <p:nvPr/>
        </p:nvSpPr>
        <p:spPr>
          <a:xfrm>
            <a:off x="1306286" y="5906418"/>
            <a:ext cx="9849394" cy="369332"/>
          </a:xfrm>
          <a:prstGeom prst="rect">
            <a:avLst/>
          </a:prstGeom>
          <a:noFill/>
        </p:spPr>
        <p:txBody>
          <a:bodyPr wrap="square">
            <a:spAutoFit/>
          </a:bodyPr>
          <a:lstStyle/>
          <a:p>
            <a:pPr lvl="1" algn="ctr">
              <a:lnSpc>
                <a:spcPct val="100000"/>
              </a:lnSpc>
              <a:spcBef>
                <a:spcPts val="0"/>
              </a:spcBef>
              <a:spcAft>
                <a:spcPts val="1200"/>
              </a:spcAft>
              <a:defRPr/>
            </a:pPr>
            <a:r>
              <a:rPr lang="en-US" altLang="en-US" sz="1800" dirty="0">
                <a:solidFill>
                  <a:schemeClr val="tx2"/>
                </a:solidFill>
              </a:rPr>
              <a:t>Go to: </a:t>
            </a:r>
            <a:r>
              <a:rPr lang="en-US" altLang="en-US" sz="1800" dirty="0">
                <a:solidFill>
                  <a:schemeClr val="tx2"/>
                </a:solidFill>
                <a:hlinkClick r:id="rId2">
                  <a:extLst>
                    <a:ext uri="{A12FA001-AC4F-418D-AE19-62706E023703}">
                      <ahyp:hlinkClr xmlns:ahyp="http://schemas.microsoft.com/office/drawing/2018/hyperlinkcolor" val="tx"/>
                    </a:ext>
                  </a:extLst>
                </a:hlinkClick>
              </a:rPr>
              <a:t>www.annualcreditreport.com</a:t>
            </a:r>
            <a:r>
              <a:rPr lang="en-US" altLang="en-US" sz="1800" dirty="0">
                <a:solidFill>
                  <a:schemeClr val="tx2"/>
                </a:solidFill>
              </a:rPr>
              <a:t> to get your free annual credit report.</a:t>
            </a:r>
          </a:p>
        </p:txBody>
      </p:sp>
    </p:spTree>
    <p:extLst>
      <p:ext uri="{BB962C8B-B14F-4D97-AF65-F5344CB8AC3E}">
        <p14:creationId xmlns:p14="http://schemas.microsoft.com/office/powerpoint/2010/main" val="1177006080"/>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5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6526F8C3-3DAC-48FD-8970-457B59A4E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5425" y="351832"/>
            <a:ext cx="8241151" cy="6154336"/>
          </a:xfrm>
          <a:prstGeom prst="rect">
            <a:avLst/>
          </a:prstGeom>
        </p:spPr>
      </p:pic>
    </p:spTree>
    <p:extLst>
      <p:ext uri="{BB962C8B-B14F-4D97-AF65-F5344CB8AC3E}">
        <p14:creationId xmlns:p14="http://schemas.microsoft.com/office/powerpoint/2010/main" val="4019104401"/>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98EFBF-7EE7-404D-A850-1C02F0E16B30}"/>
              </a:ext>
            </a:extLst>
          </p:cNvPr>
          <p:cNvSpPr>
            <a:spLocks noGrp="1"/>
          </p:cNvSpPr>
          <p:nvPr>
            <p:ph type="body" idx="1"/>
          </p:nvPr>
        </p:nvSpPr>
        <p:spPr>
          <a:xfrm>
            <a:off x="3006144" y="986503"/>
            <a:ext cx="8557015" cy="736282"/>
          </a:xfrm>
        </p:spPr>
        <p:txBody>
          <a:bodyPr>
            <a:noAutofit/>
          </a:bodyPr>
          <a:lstStyle/>
          <a:p>
            <a:r>
              <a:rPr lang="en-US" sz="4800" dirty="0">
                <a:solidFill>
                  <a:schemeClr val="accent6">
                    <a:lumMod val="75000"/>
                  </a:schemeClr>
                </a:solidFill>
                <a:latin typeface="+mj-lt"/>
              </a:rPr>
              <a:t>High debt  </a:t>
            </a:r>
            <a:r>
              <a:rPr lang="en-US" sz="4800" dirty="0">
                <a:solidFill>
                  <a:schemeClr val="tx1"/>
                </a:solidFill>
                <a:latin typeface="+mj-lt"/>
              </a:rPr>
              <a:t>vs. </a:t>
            </a:r>
            <a:r>
              <a:rPr lang="en-US" sz="4800" dirty="0">
                <a:solidFill>
                  <a:schemeClr val="bg2">
                    <a:lumMod val="50000"/>
                  </a:schemeClr>
                </a:solidFill>
                <a:latin typeface="+mj-lt"/>
              </a:rPr>
              <a:t>low debt</a:t>
            </a:r>
          </a:p>
        </p:txBody>
      </p:sp>
      <p:sp>
        <p:nvSpPr>
          <p:cNvPr id="4" name="Content Placeholder 3">
            <a:extLst>
              <a:ext uri="{FF2B5EF4-FFF2-40B4-BE49-F238E27FC236}">
                <a16:creationId xmlns:a16="http://schemas.microsoft.com/office/drawing/2014/main" id="{92259C7A-4A0E-4B4F-9D99-3CE33EF5F031}"/>
              </a:ext>
            </a:extLst>
          </p:cNvPr>
          <p:cNvSpPr>
            <a:spLocks noGrp="1"/>
          </p:cNvSpPr>
          <p:nvPr>
            <p:ph sz="half" idx="2"/>
          </p:nvPr>
        </p:nvSpPr>
        <p:spPr>
          <a:xfrm>
            <a:off x="3143795" y="1856300"/>
            <a:ext cx="3930096" cy="4442899"/>
          </a:xfrm>
        </p:spPr>
        <p:txBody>
          <a:bodyPr>
            <a:noAutofit/>
          </a:bodyPr>
          <a:lstStyle/>
          <a:p>
            <a:pPr eaLnBrk="1" fontAlgn="auto" hangingPunct="1">
              <a:lnSpc>
                <a:spcPct val="100000"/>
              </a:lnSpc>
              <a:spcBef>
                <a:spcPts val="0"/>
              </a:spcBef>
              <a:spcAft>
                <a:spcPts val="0"/>
              </a:spcAft>
              <a:buFontTx/>
              <a:buNone/>
              <a:defRPr/>
            </a:pPr>
            <a:r>
              <a:rPr lang="en-US" altLang="en-US" sz="2400" b="1" dirty="0">
                <a:solidFill>
                  <a:schemeClr val="tx1">
                    <a:lumMod val="50000"/>
                  </a:schemeClr>
                </a:solidFill>
              </a:rPr>
              <a:t>$42,000 annual income</a:t>
            </a:r>
          </a:p>
          <a:p>
            <a:pPr eaLnBrk="1" fontAlgn="auto" hangingPunct="1">
              <a:lnSpc>
                <a:spcPct val="100000"/>
              </a:lnSpc>
              <a:spcBef>
                <a:spcPts val="0"/>
              </a:spcBef>
              <a:spcAft>
                <a:spcPts val="0"/>
              </a:spcAft>
              <a:buFontTx/>
              <a:buNone/>
              <a:defRPr/>
            </a:pPr>
            <a:r>
              <a:rPr lang="en-US" altLang="en-US" sz="2400" dirty="0">
                <a:solidFill>
                  <a:schemeClr val="tx2"/>
                </a:solidFill>
              </a:rPr>
              <a:t>X30%= $1050</a:t>
            </a:r>
          </a:p>
          <a:p>
            <a:pPr eaLnBrk="1" fontAlgn="auto" hangingPunct="1">
              <a:lnSpc>
                <a:spcPct val="100000"/>
              </a:lnSpc>
              <a:spcBef>
                <a:spcPts val="0"/>
              </a:spcBef>
              <a:spcAft>
                <a:spcPts val="0"/>
              </a:spcAft>
              <a:buFontTx/>
              <a:buNone/>
              <a:defRPr/>
            </a:pPr>
            <a:r>
              <a:rPr lang="en-US" altLang="en-US" sz="2400" dirty="0">
                <a:solidFill>
                  <a:schemeClr val="accent6">
                    <a:lumMod val="75000"/>
                  </a:schemeClr>
                </a:solidFill>
              </a:rPr>
              <a:t>-$300 car payment</a:t>
            </a:r>
          </a:p>
          <a:p>
            <a:pPr eaLnBrk="1" fontAlgn="auto" hangingPunct="1">
              <a:lnSpc>
                <a:spcPct val="100000"/>
              </a:lnSpc>
              <a:spcBef>
                <a:spcPts val="0"/>
              </a:spcBef>
              <a:spcAft>
                <a:spcPts val="0"/>
              </a:spcAft>
              <a:buFontTx/>
              <a:buNone/>
              <a:defRPr/>
            </a:pPr>
            <a:r>
              <a:rPr lang="en-US" altLang="en-US" sz="2400" dirty="0">
                <a:solidFill>
                  <a:schemeClr val="accent6">
                    <a:lumMod val="75000"/>
                  </a:schemeClr>
                </a:solidFill>
              </a:rPr>
              <a:t>-$50 student loan</a:t>
            </a:r>
          </a:p>
          <a:p>
            <a:pPr eaLnBrk="1" fontAlgn="auto" hangingPunct="1">
              <a:lnSpc>
                <a:spcPct val="100000"/>
              </a:lnSpc>
              <a:spcBef>
                <a:spcPts val="0"/>
              </a:spcBef>
              <a:spcAft>
                <a:spcPts val="0"/>
              </a:spcAft>
              <a:buFontTx/>
              <a:buNone/>
              <a:defRPr/>
            </a:pPr>
            <a:r>
              <a:rPr lang="en-US" altLang="en-US" sz="2400" dirty="0">
                <a:solidFill>
                  <a:schemeClr val="accent6">
                    <a:lumMod val="75000"/>
                  </a:schemeClr>
                </a:solidFill>
              </a:rPr>
              <a:t>-$100 Target card minimum</a:t>
            </a:r>
          </a:p>
          <a:p>
            <a:pPr eaLnBrk="1" fontAlgn="auto" hangingPunct="1">
              <a:lnSpc>
                <a:spcPct val="100000"/>
              </a:lnSpc>
              <a:spcBef>
                <a:spcPts val="0"/>
              </a:spcBef>
              <a:spcAft>
                <a:spcPts val="0"/>
              </a:spcAft>
              <a:buFontTx/>
              <a:buNone/>
              <a:defRPr/>
            </a:pPr>
            <a:r>
              <a:rPr lang="en-US" altLang="en-US" sz="2400" u="sng" dirty="0">
                <a:solidFill>
                  <a:schemeClr val="accent6">
                    <a:lumMod val="75000"/>
                  </a:schemeClr>
                </a:solidFill>
                <a:uFill>
                  <a:solidFill>
                    <a:schemeClr val="tx2"/>
                  </a:solidFill>
                </a:uFill>
              </a:rPr>
              <a:t>-$100 VISA card minimum</a:t>
            </a:r>
          </a:p>
          <a:p>
            <a:pPr eaLnBrk="1" fontAlgn="auto" hangingPunct="1">
              <a:lnSpc>
                <a:spcPct val="100000"/>
              </a:lnSpc>
              <a:spcBef>
                <a:spcPts val="0"/>
              </a:spcBef>
              <a:spcAft>
                <a:spcPts val="0"/>
              </a:spcAft>
              <a:buFontTx/>
              <a:buNone/>
              <a:defRPr/>
            </a:pPr>
            <a:r>
              <a:rPr lang="en-US" altLang="en-US" sz="2400" b="1" dirty="0">
                <a:solidFill>
                  <a:schemeClr val="tx1">
                    <a:lumMod val="50000"/>
                  </a:schemeClr>
                </a:solidFill>
              </a:rPr>
              <a:t>$500 available for mortgage </a:t>
            </a:r>
            <a:endParaRPr lang="en-US" altLang="en-US" sz="2400" dirty="0">
              <a:solidFill>
                <a:schemeClr val="tx2"/>
              </a:solidFill>
            </a:endParaRPr>
          </a:p>
          <a:p>
            <a:pPr eaLnBrk="1" fontAlgn="auto" hangingPunct="1">
              <a:lnSpc>
                <a:spcPct val="100000"/>
              </a:lnSpc>
              <a:spcBef>
                <a:spcPts val="0"/>
              </a:spcBef>
              <a:spcAft>
                <a:spcPts val="0"/>
              </a:spcAft>
              <a:buFontTx/>
              <a:buNone/>
              <a:defRPr/>
            </a:pPr>
            <a:r>
              <a:rPr lang="en-US" altLang="en-US" sz="2400">
                <a:solidFill>
                  <a:schemeClr val="tx2"/>
                </a:solidFill>
              </a:rPr>
              <a:t>=$55,000 </a:t>
            </a:r>
            <a:r>
              <a:rPr lang="en-US" altLang="en-US" sz="2400" dirty="0">
                <a:solidFill>
                  <a:schemeClr val="tx2"/>
                </a:solidFill>
              </a:rPr>
              <a:t>you finance</a:t>
            </a:r>
          </a:p>
          <a:p>
            <a:pPr eaLnBrk="1" fontAlgn="auto" hangingPunct="1">
              <a:lnSpc>
                <a:spcPct val="100000"/>
              </a:lnSpc>
              <a:spcBef>
                <a:spcPts val="0"/>
              </a:spcBef>
              <a:spcAft>
                <a:spcPts val="0"/>
              </a:spcAft>
              <a:buFontTx/>
              <a:buNone/>
              <a:defRPr/>
            </a:pPr>
            <a:r>
              <a:rPr lang="en-US" altLang="en-US" sz="2400" dirty="0">
                <a:solidFill>
                  <a:schemeClr val="tx2"/>
                </a:solidFill>
              </a:rPr>
              <a:t>+ $50,000 subsidy</a:t>
            </a:r>
            <a:br>
              <a:rPr lang="en-US" altLang="en-US" sz="2400" b="1" dirty="0">
                <a:solidFill>
                  <a:schemeClr val="tx2"/>
                </a:solidFill>
              </a:rPr>
            </a:br>
            <a:r>
              <a:rPr lang="en-US" altLang="en-US" sz="2400" b="1" dirty="0">
                <a:solidFill>
                  <a:schemeClr val="tx1">
                    <a:lumMod val="50000"/>
                  </a:schemeClr>
                </a:solidFill>
              </a:rPr>
              <a:t>$90,000 total market price</a:t>
            </a:r>
            <a:endParaRPr lang="en-US" sz="2400" dirty="0">
              <a:solidFill>
                <a:schemeClr val="tx2"/>
              </a:solidFill>
            </a:endParaRPr>
          </a:p>
        </p:txBody>
      </p:sp>
      <p:sp>
        <p:nvSpPr>
          <p:cNvPr id="6" name="Content Placeholder 5">
            <a:extLst>
              <a:ext uri="{FF2B5EF4-FFF2-40B4-BE49-F238E27FC236}">
                <a16:creationId xmlns:a16="http://schemas.microsoft.com/office/drawing/2014/main" id="{F366DC05-28EA-4336-8CCD-2D34A9B123BA}"/>
              </a:ext>
            </a:extLst>
          </p:cNvPr>
          <p:cNvSpPr>
            <a:spLocks noGrp="1"/>
          </p:cNvSpPr>
          <p:nvPr>
            <p:ph sz="quarter" idx="4"/>
          </p:nvPr>
        </p:nvSpPr>
        <p:spPr>
          <a:xfrm>
            <a:off x="7443019" y="1856301"/>
            <a:ext cx="4218038" cy="4147776"/>
          </a:xfrm>
        </p:spPr>
        <p:txBody>
          <a:bodyPr>
            <a:noAutofit/>
          </a:bodyPr>
          <a:lstStyle/>
          <a:p>
            <a:pPr eaLnBrk="1" fontAlgn="auto" hangingPunct="1">
              <a:lnSpc>
                <a:spcPct val="100000"/>
              </a:lnSpc>
              <a:spcBef>
                <a:spcPts val="0"/>
              </a:spcBef>
              <a:spcAft>
                <a:spcPts val="0"/>
              </a:spcAft>
              <a:buFontTx/>
              <a:buNone/>
              <a:defRPr/>
            </a:pPr>
            <a:r>
              <a:rPr lang="en-US" altLang="en-US" sz="2400" b="1" dirty="0">
                <a:solidFill>
                  <a:schemeClr val="tx1">
                    <a:lumMod val="50000"/>
                  </a:schemeClr>
                </a:solidFill>
              </a:rPr>
              <a:t>$42,000 annual income</a:t>
            </a:r>
          </a:p>
          <a:p>
            <a:pPr eaLnBrk="1" fontAlgn="auto" hangingPunct="1">
              <a:lnSpc>
                <a:spcPct val="100000"/>
              </a:lnSpc>
              <a:spcBef>
                <a:spcPts val="0"/>
              </a:spcBef>
              <a:spcAft>
                <a:spcPts val="0"/>
              </a:spcAft>
              <a:buFontTx/>
              <a:buNone/>
              <a:defRPr/>
            </a:pPr>
            <a:r>
              <a:rPr lang="en-US" altLang="en-US" sz="2400" dirty="0">
                <a:solidFill>
                  <a:schemeClr val="tx2"/>
                </a:solidFill>
              </a:rPr>
              <a:t>X30%= $1050</a:t>
            </a:r>
          </a:p>
          <a:p>
            <a:pPr eaLnBrk="1" fontAlgn="auto" hangingPunct="1">
              <a:lnSpc>
                <a:spcPct val="100000"/>
              </a:lnSpc>
              <a:spcBef>
                <a:spcPts val="0"/>
              </a:spcBef>
              <a:spcAft>
                <a:spcPts val="0"/>
              </a:spcAft>
              <a:buFontTx/>
              <a:buNone/>
              <a:defRPr/>
            </a:pPr>
            <a:r>
              <a:rPr lang="en-US" altLang="en-US" sz="2400" dirty="0">
                <a:solidFill>
                  <a:schemeClr val="tx2"/>
                </a:solidFill>
              </a:rPr>
              <a:t>No car payment</a:t>
            </a:r>
          </a:p>
          <a:p>
            <a:pPr eaLnBrk="1" fontAlgn="auto" hangingPunct="1">
              <a:lnSpc>
                <a:spcPct val="100000"/>
              </a:lnSpc>
              <a:spcBef>
                <a:spcPts val="0"/>
              </a:spcBef>
              <a:spcAft>
                <a:spcPts val="0"/>
              </a:spcAft>
              <a:buFontTx/>
              <a:buNone/>
              <a:defRPr/>
            </a:pPr>
            <a:r>
              <a:rPr lang="en-US" altLang="en-US" sz="2400" dirty="0">
                <a:solidFill>
                  <a:schemeClr val="accent6">
                    <a:lumMod val="75000"/>
                  </a:schemeClr>
                </a:solidFill>
              </a:rPr>
              <a:t>-$50 student loan</a:t>
            </a:r>
          </a:p>
          <a:p>
            <a:pPr eaLnBrk="1" fontAlgn="auto" hangingPunct="1">
              <a:lnSpc>
                <a:spcPct val="100000"/>
              </a:lnSpc>
              <a:spcBef>
                <a:spcPts val="0"/>
              </a:spcBef>
              <a:spcAft>
                <a:spcPts val="0"/>
              </a:spcAft>
              <a:buFontTx/>
              <a:buNone/>
              <a:defRPr/>
            </a:pPr>
            <a:r>
              <a:rPr lang="en-US" altLang="en-US" sz="2400" dirty="0">
                <a:solidFill>
                  <a:schemeClr val="tx2"/>
                </a:solidFill>
              </a:rPr>
              <a:t>Pays credit cards every month</a:t>
            </a:r>
          </a:p>
          <a:p>
            <a:pPr eaLnBrk="1" fontAlgn="auto" hangingPunct="1">
              <a:lnSpc>
                <a:spcPct val="100000"/>
              </a:lnSpc>
              <a:spcBef>
                <a:spcPts val="0"/>
              </a:spcBef>
              <a:spcAft>
                <a:spcPts val="0"/>
              </a:spcAft>
              <a:buFontTx/>
              <a:buNone/>
              <a:defRPr/>
            </a:pPr>
            <a:r>
              <a:rPr lang="en-US" altLang="en-US" sz="2400" u="sng" dirty="0">
                <a:solidFill>
                  <a:schemeClr val="tx2"/>
                </a:solidFill>
              </a:rPr>
              <a:t>No credit card balances</a:t>
            </a:r>
          </a:p>
          <a:p>
            <a:pPr eaLnBrk="1" fontAlgn="auto" hangingPunct="1">
              <a:lnSpc>
                <a:spcPct val="100000"/>
              </a:lnSpc>
              <a:spcBef>
                <a:spcPts val="0"/>
              </a:spcBef>
              <a:spcAft>
                <a:spcPts val="0"/>
              </a:spcAft>
              <a:buFontTx/>
              <a:buNone/>
              <a:defRPr/>
            </a:pPr>
            <a:r>
              <a:rPr lang="en-US" altLang="en-US" sz="2400" b="1" dirty="0">
                <a:solidFill>
                  <a:schemeClr val="tx1">
                    <a:lumMod val="50000"/>
                  </a:schemeClr>
                </a:solidFill>
              </a:rPr>
              <a:t>$1000 available for mortgage</a:t>
            </a:r>
          </a:p>
          <a:p>
            <a:pPr eaLnBrk="1" fontAlgn="auto" hangingPunct="1">
              <a:lnSpc>
                <a:spcPct val="100000"/>
              </a:lnSpc>
              <a:spcBef>
                <a:spcPts val="0"/>
              </a:spcBef>
              <a:spcAft>
                <a:spcPts val="0"/>
              </a:spcAft>
              <a:buFontTx/>
              <a:buNone/>
              <a:defRPr/>
            </a:pPr>
            <a:r>
              <a:rPr lang="en-US" altLang="en-US" sz="2400" dirty="0">
                <a:solidFill>
                  <a:schemeClr val="tx2"/>
                </a:solidFill>
              </a:rPr>
              <a:t>=$125,000 you finance</a:t>
            </a:r>
          </a:p>
          <a:p>
            <a:pPr eaLnBrk="1" fontAlgn="auto" hangingPunct="1">
              <a:lnSpc>
                <a:spcPct val="100000"/>
              </a:lnSpc>
              <a:spcBef>
                <a:spcPts val="0"/>
              </a:spcBef>
              <a:spcAft>
                <a:spcPts val="0"/>
              </a:spcAft>
              <a:buFontTx/>
              <a:buNone/>
              <a:defRPr/>
            </a:pPr>
            <a:r>
              <a:rPr lang="en-US" altLang="en-US" sz="2400" dirty="0">
                <a:solidFill>
                  <a:schemeClr val="tx2"/>
                </a:solidFill>
              </a:rPr>
              <a:t>+ $50,000 subsidy</a:t>
            </a:r>
            <a:br>
              <a:rPr lang="en-US" altLang="en-US" sz="2400" b="1" dirty="0">
                <a:solidFill>
                  <a:schemeClr val="tx2"/>
                </a:solidFill>
              </a:rPr>
            </a:br>
            <a:r>
              <a:rPr lang="en-US" altLang="en-US" sz="2400" b="1" dirty="0">
                <a:solidFill>
                  <a:schemeClr val="tx1">
                    <a:lumMod val="50000"/>
                  </a:schemeClr>
                </a:solidFill>
              </a:rPr>
              <a:t>$175,000 total market price</a:t>
            </a:r>
          </a:p>
        </p:txBody>
      </p:sp>
      <p:pic>
        <p:nvPicPr>
          <p:cNvPr id="18" name="Picture 17" descr="Diagram&#10;&#10;Description automatically generated with medium confidence">
            <a:extLst>
              <a:ext uri="{FF2B5EF4-FFF2-40B4-BE49-F238E27FC236}">
                <a16:creationId xmlns:a16="http://schemas.microsoft.com/office/drawing/2014/main" id="{9D8C69AD-B8DA-4B60-806F-61730FD7B3D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15" b="90000" l="7153" r="92292">
                        <a14:foregroundMark x1="20486" y1="9115" x2="19375" y2="10469"/>
                        <a14:foregroundMark x1="10451" y1="36458" x2="7187" y2="36302"/>
                        <a14:foregroundMark x1="88021" y1="76979" x2="92292" y2="82031"/>
                        <a14:backgroundMark x1="11493" y1="34271" x2="11493" y2="34271"/>
                      </a14:backgroundRemoval>
                    </a14:imgEffect>
                  </a14:imgLayer>
                </a14:imgProps>
              </a:ext>
              <a:ext uri="{28A0092B-C50C-407E-A947-70E740481C1C}">
                <a14:useLocalDpi xmlns:a14="http://schemas.microsoft.com/office/drawing/2010/main" val="0"/>
              </a:ext>
            </a:extLst>
          </a:blip>
          <a:stretch>
            <a:fillRect/>
          </a:stretch>
        </p:blipFill>
        <p:spPr>
          <a:xfrm>
            <a:off x="-34412" y="0"/>
            <a:ext cx="2959510" cy="1973007"/>
          </a:xfrm>
          <a:prstGeom prst="rect">
            <a:avLst/>
          </a:prstGeom>
        </p:spPr>
      </p:pic>
      <p:sp>
        <p:nvSpPr>
          <p:cNvPr id="19" name="TextBox 18">
            <a:extLst>
              <a:ext uri="{FF2B5EF4-FFF2-40B4-BE49-F238E27FC236}">
                <a16:creationId xmlns:a16="http://schemas.microsoft.com/office/drawing/2014/main" id="{8418E90B-175C-4BB7-A526-42CF059EDF4D}"/>
              </a:ext>
            </a:extLst>
          </p:cNvPr>
          <p:cNvSpPr txBox="1"/>
          <p:nvPr/>
        </p:nvSpPr>
        <p:spPr>
          <a:xfrm>
            <a:off x="2482646" y="2311368"/>
            <a:ext cx="884903" cy="1862048"/>
          </a:xfrm>
          <a:prstGeom prst="rect">
            <a:avLst/>
          </a:prstGeom>
          <a:noFill/>
        </p:spPr>
        <p:txBody>
          <a:bodyPr wrap="square" rtlCol="0">
            <a:spAutoFit/>
          </a:bodyPr>
          <a:lstStyle/>
          <a:p>
            <a:r>
              <a:rPr lang="en-US" sz="11500" dirty="0">
                <a:solidFill>
                  <a:schemeClr val="accent2">
                    <a:lumMod val="75000"/>
                  </a:schemeClr>
                </a:solidFill>
              </a:rPr>
              <a:t>{</a:t>
            </a:r>
          </a:p>
        </p:txBody>
      </p:sp>
      <p:sp>
        <p:nvSpPr>
          <p:cNvPr id="20" name="TextBox 19">
            <a:extLst>
              <a:ext uri="{FF2B5EF4-FFF2-40B4-BE49-F238E27FC236}">
                <a16:creationId xmlns:a16="http://schemas.microsoft.com/office/drawing/2014/main" id="{3968DEF8-4946-427E-974D-8A5517DE7729}"/>
              </a:ext>
            </a:extLst>
          </p:cNvPr>
          <p:cNvSpPr txBox="1"/>
          <p:nvPr/>
        </p:nvSpPr>
        <p:spPr>
          <a:xfrm>
            <a:off x="669011" y="2561590"/>
            <a:ext cx="2006557" cy="1477328"/>
          </a:xfrm>
          <a:prstGeom prst="rect">
            <a:avLst/>
          </a:prstGeom>
          <a:noFill/>
        </p:spPr>
        <p:txBody>
          <a:bodyPr wrap="square" rtlCol="0">
            <a:spAutoFit/>
          </a:bodyPr>
          <a:lstStyle/>
          <a:p>
            <a:pPr algn="ctr"/>
            <a:r>
              <a:rPr lang="en-US" sz="3000" dirty="0">
                <a:solidFill>
                  <a:schemeClr val="accent2">
                    <a:lumMod val="75000"/>
                  </a:schemeClr>
                </a:solidFill>
              </a:rPr>
              <a:t>$550 monthly debt load</a:t>
            </a:r>
          </a:p>
        </p:txBody>
      </p:sp>
      <p:sp>
        <p:nvSpPr>
          <p:cNvPr id="8" name="TextBox 7">
            <a:extLst>
              <a:ext uri="{FF2B5EF4-FFF2-40B4-BE49-F238E27FC236}">
                <a16:creationId xmlns:a16="http://schemas.microsoft.com/office/drawing/2014/main" id="{84DFC385-2DC3-4E53-810E-5B894869622A}"/>
              </a:ext>
            </a:extLst>
          </p:cNvPr>
          <p:cNvSpPr txBox="1"/>
          <p:nvPr/>
        </p:nvSpPr>
        <p:spPr>
          <a:xfrm>
            <a:off x="236395" y="5544164"/>
            <a:ext cx="2576826" cy="646331"/>
          </a:xfrm>
          <a:prstGeom prst="rect">
            <a:avLst/>
          </a:prstGeom>
          <a:noFill/>
        </p:spPr>
        <p:txBody>
          <a:bodyPr wrap="square">
            <a:spAutoFit/>
          </a:bodyPr>
          <a:lstStyle/>
          <a:p>
            <a:pPr eaLnBrk="1" fontAlgn="auto" hangingPunct="1">
              <a:lnSpc>
                <a:spcPct val="100000"/>
              </a:lnSpc>
              <a:spcBef>
                <a:spcPts val="0"/>
              </a:spcBef>
              <a:spcAft>
                <a:spcPts val="0"/>
              </a:spcAft>
              <a:buFontTx/>
              <a:buNone/>
              <a:defRPr/>
            </a:pPr>
            <a:r>
              <a:rPr lang="en-US" altLang="en-US" sz="1800" dirty="0">
                <a:solidFill>
                  <a:schemeClr val="tx2"/>
                </a:solidFill>
              </a:rPr>
              <a:t>6.5% interest rate</a:t>
            </a:r>
          </a:p>
          <a:p>
            <a:pPr eaLnBrk="1" fontAlgn="auto" hangingPunct="1">
              <a:lnSpc>
                <a:spcPct val="100000"/>
              </a:lnSpc>
              <a:spcBef>
                <a:spcPts val="0"/>
              </a:spcBef>
              <a:spcAft>
                <a:spcPts val="0"/>
              </a:spcAft>
              <a:buFontTx/>
              <a:buNone/>
              <a:defRPr/>
            </a:pPr>
            <a:r>
              <a:rPr lang="en-US" altLang="en-US" sz="1800" dirty="0">
                <a:solidFill>
                  <a:schemeClr val="tx2"/>
                </a:solidFill>
              </a:rPr>
              <a:t>1.37% real estate tax rate</a:t>
            </a:r>
          </a:p>
        </p:txBody>
      </p:sp>
    </p:spTree>
    <p:extLst>
      <p:ext uri="{BB962C8B-B14F-4D97-AF65-F5344CB8AC3E}">
        <p14:creationId xmlns:p14="http://schemas.microsoft.com/office/powerpoint/2010/main" val="4266986245"/>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Text&#10;&#10;Description automatically generated with medium confidence">
            <a:extLst>
              <a:ext uri="{FF2B5EF4-FFF2-40B4-BE49-F238E27FC236}">
                <a16:creationId xmlns:a16="http://schemas.microsoft.com/office/drawing/2014/main" id="{D11C2F38-8F97-4719-AA56-9AA569C0AB58}"/>
              </a:ext>
            </a:extLst>
          </p:cNvPr>
          <p:cNvPicPr>
            <a:picLocks noChangeAspect="1"/>
          </p:cNvPicPr>
          <p:nvPr/>
        </p:nvPicPr>
        <p:blipFill rotWithShape="1">
          <a:blip r:embed="rId2">
            <a:duotone>
              <a:schemeClr val="accent2">
                <a:shade val="45000"/>
                <a:satMod val="135000"/>
              </a:schemeClr>
              <a:prstClr val="white"/>
            </a:duotone>
            <a:alphaModFix amt="80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971"/>
          <a:stretch/>
        </p:blipFill>
        <p:spPr>
          <a:xfrm>
            <a:off x="342198" y="2700647"/>
            <a:ext cx="2429528" cy="2512178"/>
          </a:xfrm>
          <a:prstGeom prst="rect">
            <a:avLst/>
          </a:prstGeom>
        </p:spPr>
      </p:pic>
      <p:sp>
        <p:nvSpPr>
          <p:cNvPr id="2" name="Title 1">
            <a:extLst>
              <a:ext uri="{FF2B5EF4-FFF2-40B4-BE49-F238E27FC236}">
                <a16:creationId xmlns:a16="http://schemas.microsoft.com/office/drawing/2014/main" id="{3F6DAA48-4170-4396-BC4D-FCE44052367E}"/>
              </a:ext>
            </a:extLst>
          </p:cNvPr>
          <p:cNvSpPr>
            <a:spLocks noGrp="1"/>
          </p:cNvSpPr>
          <p:nvPr>
            <p:ph type="title"/>
          </p:nvPr>
        </p:nvSpPr>
        <p:spPr>
          <a:xfrm>
            <a:off x="1121568" y="341597"/>
            <a:ext cx="10058400" cy="776538"/>
          </a:xfrm>
        </p:spPr>
        <p:txBody>
          <a:bodyPr>
            <a:normAutofit/>
          </a:bodyPr>
          <a:lstStyle/>
          <a:p>
            <a:r>
              <a:rPr lang="en-US" sz="4000" dirty="0">
                <a:solidFill>
                  <a:schemeClr val="tx2"/>
                </a:solidFill>
              </a:rPr>
              <a:t>Fair Housing Act (FHA) Protections  </a:t>
            </a:r>
          </a:p>
        </p:txBody>
      </p:sp>
      <p:sp>
        <p:nvSpPr>
          <p:cNvPr id="3" name="Content Placeholder 2">
            <a:extLst>
              <a:ext uri="{FF2B5EF4-FFF2-40B4-BE49-F238E27FC236}">
                <a16:creationId xmlns:a16="http://schemas.microsoft.com/office/drawing/2014/main" id="{D7744445-0885-41DC-9F83-7DFA3F60FA49}"/>
              </a:ext>
            </a:extLst>
          </p:cNvPr>
          <p:cNvSpPr>
            <a:spLocks noGrp="1"/>
          </p:cNvSpPr>
          <p:nvPr>
            <p:ph idx="1"/>
          </p:nvPr>
        </p:nvSpPr>
        <p:spPr>
          <a:xfrm>
            <a:off x="3027679" y="1969872"/>
            <a:ext cx="8152289" cy="3973728"/>
          </a:xfrm>
          <a:solidFill>
            <a:schemeClr val="accent2">
              <a:lumMod val="20000"/>
              <a:lumOff val="80000"/>
            </a:schemeClr>
          </a:solidFill>
        </p:spPr>
        <p:txBody>
          <a:bodyPr>
            <a:normAutofit/>
          </a:bodyPr>
          <a:lstStyle/>
          <a:p>
            <a:pPr defTabSz="685800">
              <a:spcBef>
                <a:spcPts val="600"/>
              </a:spcBef>
              <a:spcAft>
                <a:spcPts val="1200"/>
              </a:spcAft>
              <a:defRPr/>
            </a:pPr>
            <a:r>
              <a:rPr lang="en-US" b="1" dirty="0">
                <a:solidFill>
                  <a:schemeClr val="tx2"/>
                </a:solidFill>
                <a:latin typeface="+mn-lt"/>
                <a:ea typeface="Verdana" panose="020B0604030504040204" pitchFamily="34" charset="0"/>
                <a:cs typeface="Verdana" panose="020B0604030504040204" pitchFamily="34" charset="0"/>
              </a:rPr>
              <a:t>Race</a:t>
            </a:r>
            <a:r>
              <a:rPr lang="en-US" dirty="0">
                <a:solidFill>
                  <a:schemeClr val="tx2"/>
                </a:solidFill>
                <a:latin typeface="+mn-lt"/>
                <a:ea typeface="Verdana" panose="020B0604030504040204" pitchFamily="34" charset="0"/>
                <a:cs typeface="Verdana" panose="020B0604030504040204" pitchFamily="34" charset="0"/>
              </a:rPr>
              <a:t> - Based upon traits, e.g. hair, eye shape, skin, bone structure, etc.</a:t>
            </a:r>
          </a:p>
          <a:p>
            <a:pPr defTabSz="685800">
              <a:spcBef>
                <a:spcPts val="600"/>
              </a:spcBef>
              <a:spcAft>
                <a:spcPts val="1200"/>
              </a:spcAft>
              <a:defRPr/>
            </a:pPr>
            <a:r>
              <a:rPr lang="en-US" b="1" dirty="0">
                <a:solidFill>
                  <a:schemeClr val="tx2"/>
                </a:solidFill>
                <a:latin typeface="+mn-lt"/>
                <a:ea typeface="Verdana" panose="020B0604030504040204" pitchFamily="34" charset="0"/>
                <a:cs typeface="Verdana" panose="020B0604030504040204" pitchFamily="34" charset="0"/>
              </a:rPr>
              <a:t>Color</a:t>
            </a:r>
            <a:r>
              <a:rPr lang="en-US" dirty="0">
                <a:solidFill>
                  <a:schemeClr val="tx2"/>
                </a:solidFill>
                <a:latin typeface="+mn-lt"/>
                <a:ea typeface="Verdana" panose="020B0604030504040204" pitchFamily="34" charset="0"/>
                <a:cs typeface="Verdana" panose="020B0604030504040204" pitchFamily="34" charset="0"/>
              </a:rPr>
              <a:t> - Color of skin</a:t>
            </a:r>
          </a:p>
          <a:p>
            <a:pPr defTabSz="685800">
              <a:spcBef>
                <a:spcPts val="600"/>
              </a:spcBef>
              <a:spcAft>
                <a:spcPts val="1200"/>
              </a:spcAft>
              <a:defRPr/>
            </a:pPr>
            <a:r>
              <a:rPr lang="en-US" b="1" dirty="0">
                <a:solidFill>
                  <a:schemeClr val="tx2"/>
                </a:solidFill>
                <a:latin typeface="+mn-lt"/>
                <a:ea typeface="Verdana" panose="020B0604030504040204" pitchFamily="34" charset="0"/>
                <a:cs typeface="Verdana" panose="020B0604030504040204" pitchFamily="34" charset="0"/>
              </a:rPr>
              <a:t>Religion</a:t>
            </a:r>
            <a:r>
              <a:rPr lang="en-US" dirty="0">
                <a:solidFill>
                  <a:schemeClr val="tx2"/>
                </a:solidFill>
                <a:latin typeface="+mn-lt"/>
                <a:ea typeface="Verdana" panose="020B0604030504040204" pitchFamily="34" charset="0"/>
                <a:cs typeface="Verdana" panose="020B0604030504040204" pitchFamily="34" charset="0"/>
              </a:rPr>
              <a:t> - Religious beliefs or practices</a:t>
            </a:r>
          </a:p>
          <a:p>
            <a:pPr defTabSz="685800">
              <a:spcBef>
                <a:spcPts val="600"/>
              </a:spcBef>
              <a:spcAft>
                <a:spcPts val="1200"/>
              </a:spcAft>
              <a:defRPr/>
            </a:pPr>
            <a:r>
              <a:rPr lang="en-US" b="1" dirty="0">
                <a:solidFill>
                  <a:schemeClr val="tx2"/>
                </a:solidFill>
                <a:latin typeface="+mn-lt"/>
                <a:ea typeface="Verdana" panose="020B0604030504040204" pitchFamily="34" charset="0"/>
                <a:cs typeface="Verdana" panose="020B0604030504040204" pitchFamily="34" charset="0"/>
              </a:rPr>
              <a:t>National Origin </a:t>
            </a:r>
            <a:r>
              <a:rPr lang="en-US" dirty="0">
                <a:solidFill>
                  <a:schemeClr val="tx2"/>
                </a:solidFill>
                <a:latin typeface="+mn-lt"/>
                <a:ea typeface="Verdana" panose="020B0604030504040204" pitchFamily="34" charset="0"/>
                <a:cs typeface="Verdana" panose="020B0604030504040204" pitchFamily="34" charset="0"/>
              </a:rPr>
              <a:t>(Ancestry) - Country where individual or ancestors originated</a:t>
            </a:r>
          </a:p>
          <a:p>
            <a:pPr defTabSz="685800">
              <a:spcBef>
                <a:spcPts val="600"/>
              </a:spcBef>
              <a:spcAft>
                <a:spcPts val="1200"/>
              </a:spcAft>
              <a:defRPr/>
            </a:pPr>
            <a:r>
              <a:rPr lang="en-US" b="1" dirty="0">
                <a:solidFill>
                  <a:schemeClr val="tx2"/>
                </a:solidFill>
                <a:latin typeface="+mn-lt"/>
                <a:ea typeface="Verdana" panose="020B0604030504040204" pitchFamily="34" charset="0"/>
                <a:cs typeface="Verdana" panose="020B0604030504040204" pitchFamily="34" charset="0"/>
              </a:rPr>
              <a:t>Sex/Gender </a:t>
            </a:r>
            <a:r>
              <a:rPr lang="en-US" dirty="0">
                <a:solidFill>
                  <a:schemeClr val="tx2"/>
                </a:solidFill>
                <a:latin typeface="+mn-lt"/>
                <a:ea typeface="Verdana" panose="020B0604030504040204" pitchFamily="34" charset="0"/>
                <a:cs typeface="Verdana" panose="020B0604030504040204" pitchFamily="34" charset="0"/>
              </a:rPr>
              <a:t>- </a:t>
            </a:r>
            <a:r>
              <a:rPr lang="en-US" dirty="0">
                <a:solidFill>
                  <a:schemeClr val="tx2"/>
                </a:solidFill>
                <a:ea typeface="Verdana" panose="020B0604030504040204" pitchFamily="34" charset="0"/>
                <a:cs typeface="Verdana" panose="020B0604030504040204" pitchFamily="34" charset="0"/>
              </a:rPr>
              <a:t>A</a:t>
            </a:r>
            <a:r>
              <a:rPr lang="en-US" dirty="0">
                <a:solidFill>
                  <a:schemeClr val="tx2"/>
                </a:solidFill>
                <a:latin typeface="+mn-lt"/>
                <a:ea typeface="Verdana" panose="020B0604030504040204" pitchFamily="34" charset="0"/>
                <a:cs typeface="Verdana" panose="020B0604030504040204" pitchFamily="34" charset="0"/>
              </a:rPr>
              <a:t>s of February 2021 this officially includes discrimination based on sexual orientation and gender identity</a:t>
            </a:r>
          </a:p>
          <a:p>
            <a:pPr defTabSz="685800">
              <a:spcBef>
                <a:spcPts val="600"/>
              </a:spcBef>
              <a:spcAft>
                <a:spcPts val="1200"/>
              </a:spcAft>
              <a:defRPr/>
            </a:pPr>
            <a:r>
              <a:rPr lang="en-US" b="1" dirty="0">
                <a:solidFill>
                  <a:schemeClr val="tx2"/>
                </a:solidFill>
                <a:latin typeface="+mn-lt"/>
                <a:ea typeface="Verdana" panose="020B0604030504040204" pitchFamily="34" charset="0"/>
                <a:cs typeface="Verdana" panose="020B0604030504040204" pitchFamily="34" charset="0"/>
              </a:rPr>
              <a:t>Familial Status - </a:t>
            </a:r>
            <a:r>
              <a:rPr lang="en-US" dirty="0">
                <a:solidFill>
                  <a:schemeClr val="tx2"/>
                </a:solidFill>
                <a:latin typeface="+mn-lt"/>
                <a:ea typeface="Verdana" panose="020B0604030504040204" pitchFamily="34" charset="0"/>
                <a:cs typeface="Verdana" panose="020B0604030504040204" pitchFamily="34" charset="0"/>
              </a:rPr>
              <a:t>Presence of children under 18 to include pregnant women and families in the process of securing legal custody of a child/children </a:t>
            </a:r>
          </a:p>
          <a:p>
            <a:pPr defTabSz="685800">
              <a:spcBef>
                <a:spcPts val="600"/>
              </a:spcBef>
              <a:spcAft>
                <a:spcPts val="1200"/>
              </a:spcAft>
              <a:defRPr/>
            </a:pPr>
            <a:r>
              <a:rPr lang="en-US" b="1" dirty="0">
                <a:solidFill>
                  <a:schemeClr val="tx2"/>
                </a:solidFill>
                <a:latin typeface="+mn-lt"/>
                <a:ea typeface="Verdana" panose="020B0604030504040204" pitchFamily="34" charset="0"/>
                <a:cs typeface="Verdana" panose="020B0604030504040204" pitchFamily="34" charset="0"/>
              </a:rPr>
              <a:t>Disability</a:t>
            </a:r>
            <a:r>
              <a:rPr lang="en-US" dirty="0">
                <a:solidFill>
                  <a:schemeClr val="tx2"/>
                </a:solidFill>
                <a:latin typeface="+mn-lt"/>
                <a:ea typeface="Verdana" panose="020B0604030504040204" pitchFamily="34" charset="0"/>
                <a:cs typeface="Verdana" panose="020B0604030504040204" pitchFamily="34" charset="0"/>
              </a:rPr>
              <a:t> - Physical or Mental</a:t>
            </a:r>
          </a:p>
        </p:txBody>
      </p:sp>
      <p:sp>
        <p:nvSpPr>
          <p:cNvPr id="4" name="Title 1">
            <a:extLst>
              <a:ext uri="{FF2B5EF4-FFF2-40B4-BE49-F238E27FC236}">
                <a16:creationId xmlns:a16="http://schemas.microsoft.com/office/drawing/2014/main" id="{C54E245A-6FCC-4104-B2F9-A31A95D90017}"/>
              </a:ext>
            </a:extLst>
          </p:cNvPr>
          <p:cNvSpPr txBox="1">
            <a:spLocks/>
          </p:cNvSpPr>
          <p:nvPr/>
        </p:nvSpPr>
        <p:spPr>
          <a:xfrm>
            <a:off x="1121568" y="903083"/>
            <a:ext cx="10058400" cy="804169"/>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en-US" sz="2000" dirty="0">
                <a:solidFill>
                  <a:schemeClr val="tx2"/>
                </a:solidFill>
                <a:ea typeface="Verdana" panose="020B0604030504040204" pitchFamily="34" charset="0"/>
                <a:cs typeface="Verdana" panose="020B0604030504040204" pitchFamily="34" charset="0"/>
              </a:rPr>
              <a:t>Title VIII of the Civil Rights Act (1968) prohibits discrimination in the rental, </a:t>
            </a:r>
            <a:r>
              <a:rPr lang="en-US" sz="2000" b="1" dirty="0">
                <a:solidFill>
                  <a:schemeClr val="tx2"/>
                </a:solidFill>
                <a:ea typeface="Verdana" panose="020B0604030504040204" pitchFamily="34" charset="0"/>
                <a:cs typeface="Verdana" panose="020B0604030504040204" pitchFamily="34" charset="0"/>
              </a:rPr>
              <a:t>sale and financing </a:t>
            </a:r>
            <a:r>
              <a:rPr lang="en-US" sz="2000" dirty="0">
                <a:solidFill>
                  <a:schemeClr val="tx2"/>
                </a:solidFill>
                <a:ea typeface="Verdana" panose="020B0604030504040204" pitchFamily="34" charset="0"/>
                <a:cs typeface="Verdana" panose="020B0604030504040204" pitchFamily="34" charset="0"/>
              </a:rPr>
              <a:t>of most dwellings based on…</a:t>
            </a:r>
          </a:p>
        </p:txBody>
      </p:sp>
    </p:spTree>
    <p:extLst>
      <p:ext uri="{BB962C8B-B14F-4D97-AF65-F5344CB8AC3E}">
        <p14:creationId xmlns:p14="http://schemas.microsoft.com/office/powerpoint/2010/main" val="2743544510"/>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theme/theme1.xml><?xml version="1.0" encoding="utf-8"?>
<a:theme xmlns:a="http://schemas.openxmlformats.org/drawingml/2006/main" name="Retrospect">
  <a:themeElements>
    <a:clrScheme name="Custom 6">
      <a:dk1>
        <a:srgbClr val="373738"/>
      </a:dk1>
      <a:lt1>
        <a:srgbClr val="FFFFFF"/>
      </a:lt1>
      <a:dk2>
        <a:srgbClr val="373738"/>
      </a:dk2>
      <a:lt2>
        <a:srgbClr val="9ABCA7"/>
      </a:lt2>
      <a:accent1>
        <a:srgbClr val="F6AE2D"/>
      </a:accent1>
      <a:accent2>
        <a:srgbClr val="D36135"/>
      </a:accent2>
      <a:accent3>
        <a:srgbClr val="8A9B68"/>
      </a:accent3>
      <a:accent4>
        <a:srgbClr val="B2BCAA"/>
      </a:accent4>
      <a:accent5>
        <a:srgbClr val="F6AE2D"/>
      </a:accent5>
      <a:accent6>
        <a:srgbClr val="D36135"/>
      </a:accent6>
      <a:hlink>
        <a:srgbClr val="4A4A4B"/>
      </a:hlink>
      <a:folHlink>
        <a:srgbClr val="919193"/>
      </a:folHlink>
    </a:clrScheme>
    <a:fontScheme name="Custom 2">
      <a:majorFont>
        <a:latin typeface="Gill Sans MT"/>
        <a:ea typeface=""/>
        <a:cs typeface=""/>
      </a:majorFont>
      <a:minorFont>
        <a:latin typeface="Calibr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Blank Presentation">
  <a:themeElements>
    <a:clrScheme name="Habitat for Humanity Brand Standards">
      <a:dk1>
        <a:srgbClr val="000000"/>
      </a:dk1>
      <a:lt1>
        <a:srgbClr val="FFFFFF"/>
      </a:lt1>
      <a:dk2>
        <a:srgbClr val="000000"/>
      </a:dk2>
      <a:lt2>
        <a:srgbClr val="808080"/>
      </a:lt2>
      <a:accent1>
        <a:srgbClr val="54B948"/>
      </a:accent1>
      <a:accent2>
        <a:srgbClr val="005596"/>
      </a:accent2>
      <a:accent3>
        <a:srgbClr val="DC241F"/>
      </a:accent3>
      <a:accent4>
        <a:srgbClr val="9A3416"/>
      </a:accent4>
      <a:accent5>
        <a:srgbClr val="F1AB00"/>
      </a:accent5>
      <a:accent6>
        <a:srgbClr val="005596"/>
      </a:accent6>
      <a:hlink>
        <a:srgbClr val="4A207E"/>
      </a:hlink>
      <a:folHlink>
        <a:srgbClr val="692DB1"/>
      </a:folHlink>
    </a:clrScheme>
    <a:fontScheme name="Custom 2">
      <a:majorFont>
        <a:latin typeface="Gill Sans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9505</TotalTime>
  <Words>3117</Words>
  <Application>Microsoft Macintosh PowerPoint</Application>
  <PresentationFormat>Widescreen</PresentationFormat>
  <Paragraphs>387</Paragraphs>
  <Slides>36</Slides>
  <Notes>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36</vt:i4>
      </vt:variant>
    </vt:vector>
  </HeadingPairs>
  <TitlesOfParts>
    <vt:vector size="50" baseType="lpstr">
      <vt:lpstr>Aharoni</vt:lpstr>
      <vt:lpstr>Arial</vt:lpstr>
      <vt:lpstr>Arial MT Bold</vt:lpstr>
      <vt:lpstr>Calibri</vt:lpstr>
      <vt:lpstr>Cavolini</vt:lpstr>
      <vt:lpstr>Gill Sans MT</vt:lpstr>
      <vt:lpstr>Lucida Handwriting</vt:lpstr>
      <vt:lpstr>Times</vt:lpstr>
      <vt:lpstr>Univers</vt:lpstr>
      <vt:lpstr>Univers LT Std 55</vt:lpstr>
      <vt:lpstr>Wingdings</vt:lpstr>
      <vt:lpstr>Wingdings 2</vt:lpstr>
      <vt:lpstr>Retrospect</vt:lpstr>
      <vt:lpstr>Blank Presentation</vt:lpstr>
      <vt:lpstr>Buying Your First Home</vt:lpstr>
      <vt:lpstr>Homeownership: Advantages &amp; Disadvantages</vt:lpstr>
      <vt:lpstr>Your Expense Plan</vt:lpstr>
      <vt:lpstr>What lenders want to see for pre-approval</vt:lpstr>
      <vt:lpstr>Income:  What Can you Afford?</vt:lpstr>
      <vt:lpstr>Looking at Credit</vt:lpstr>
      <vt:lpstr>PowerPoint Presentation</vt:lpstr>
      <vt:lpstr>PowerPoint Presentation</vt:lpstr>
      <vt:lpstr>Fair Housing Act (FHA) Protections  </vt:lpstr>
      <vt:lpstr>Housing Discrimination is Illegal! The Fair Housing Act Protects Against:</vt:lpstr>
      <vt:lpstr>Who Must Comply With Fair Housing Law? </vt:lpstr>
      <vt:lpstr>Mortgage Types</vt:lpstr>
      <vt:lpstr>Predatory Lending</vt:lpstr>
      <vt:lpstr>Shopping for a Home</vt:lpstr>
      <vt:lpstr>Realtors’ Roles</vt:lpstr>
      <vt:lpstr>House Hunting Hints</vt:lpstr>
      <vt:lpstr>Home Insurance Basics</vt:lpstr>
      <vt:lpstr>Transaction Process</vt:lpstr>
      <vt:lpstr>Pre-Closing</vt:lpstr>
      <vt:lpstr>Home maintenance when not “if”</vt:lpstr>
      <vt:lpstr>Lawrence Community Housing Trust</vt:lpstr>
      <vt:lpstr>What is a Lawrence Community Housing Trust Home?</vt:lpstr>
      <vt:lpstr>How the restricted resale works</vt:lpstr>
      <vt:lpstr>Why buy with Tenants to Homeowners?</vt:lpstr>
      <vt:lpstr>Example Sales</vt:lpstr>
      <vt:lpstr>Income Qualification 2022-23</vt:lpstr>
      <vt:lpstr>How to buy with Tenants to Homeowners</vt:lpstr>
      <vt:lpstr>PowerPoint Presentation</vt:lpstr>
      <vt:lpstr>Lawrence Habitat Programs</vt:lpstr>
      <vt:lpstr>Homeownership Program</vt:lpstr>
      <vt:lpstr>PowerPoint Presentation</vt:lpstr>
      <vt:lpstr>Income Guidelines</vt:lpstr>
      <vt:lpstr>House Info</vt:lpstr>
      <vt:lpstr>Pathways to Homeownership</vt:lpstr>
      <vt:lpstr>Next Steps</vt:lpstr>
      <vt:lpstr>What’s your next step?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Buying Your First Home</dc:title>
  <dc:creator>Jeremi Lewis</dc:creator>
  <cp:lastModifiedBy>Nicholas Ward</cp:lastModifiedBy>
  <cp:revision>53</cp:revision>
  <cp:lastPrinted>2022-10-03T20:58:54Z</cp:lastPrinted>
  <dcterms:created xsi:type="dcterms:W3CDTF">2021-11-24T16:26:27Z</dcterms:created>
  <dcterms:modified xsi:type="dcterms:W3CDTF">2023-05-24T15:24:18Z</dcterms:modified>
</cp:coreProperties>
</file>